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9"/>
  </p:notesMasterIdLst>
  <p:sldIdLst>
    <p:sldId id="256" r:id="rId2"/>
    <p:sldId id="257" r:id="rId3"/>
    <p:sldId id="258" r:id="rId4"/>
    <p:sldId id="259" r:id="rId5"/>
    <p:sldId id="272" r:id="rId6"/>
    <p:sldId id="260" r:id="rId7"/>
    <p:sldId id="261" r:id="rId8"/>
    <p:sldId id="264" r:id="rId9"/>
    <p:sldId id="262" r:id="rId10"/>
    <p:sldId id="263" r:id="rId11"/>
    <p:sldId id="265" r:id="rId12"/>
    <p:sldId id="266" r:id="rId13"/>
    <p:sldId id="267" r:id="rId14"/>
    <p:sldId id="268" r:id="rId15"/>
    <p:sldId id="269" r:id="rId16"/>
    <p:sldId id="270" r:id="rId17"/>
    <p:sldId id="271" r:id="rId18"/>
  </p:sldIdLst>
  <p:sldSz cx="9144000" cy="6858000" type="screen4x3"/>
  <p:notesSz cx="6858000" cy="9144000"/>
  <p:embeddedFontLst>
    <p:embeddedFont>
      <p:font typeface="Museo300-Regular" panose="02000000000000000000" pitchFamily="2" charset="0"/>
      <p:regular r:id="rId20"/>
    </p:embeddedFont>
    <p:embeddedFont>
      <p:font typeface="Calibri" panose="020F0502020204030204" pitchFamily="34" charset="0"/>
      <p:regular r:id="rId21"/>
      <p:bold r:id="rId22"/>
      <p:italic r:id="rId23"/>
      <p:boldItalic r:id="rId24"/>
    </p:embeddedFont>
    <p:embeddedFont>
      <p:font typeface="Museo900-Regular" panose="02000000000000000000" pitchFamily="2" charset="0"/>
      <p:bold r:id="rId25"/>
    </p:embeddedFont>
    <p:embeddedFont>
      <p:font typeface="Consolas" panose="020B0609020204030204" pitchFamily="49" charset="0"/>
      <p:regular r:id="rId26"/>
      <p:bold r:id="rId27"/>
      <p:italic r:id="rId28"/>
      <p:boldItalic r:id="rId2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45">
          <p15:clr>
            <a:srgbClr val="A4A3A4"/>
          </p15:clr>
        </p15:guide>
        <p15:guide id="2" orient="horz" pos="3232">
          <p15:clr>
            <a:srgbClr val="A4A3A4"/>
          </p15:clr>
        </p15:guide>
        <p15:guide id="3" orient="horz" pos="1912">
          <p15:clr>
            <a:srgbClr val="A4A3A4"/>
          </p15:clr>
        </p15:guide>
        <p15:guide id="4" pos="5380">
          <p15:clr>
            <a:srgbClr val="A4A3A4"/>
          </p15:clr>
        </p15:guide>
        <p15:guide id="5" pos="2959">
          <p15:clr>
            <a:srgbClr val="A4A3A4"/>
          </p15:clr>
        </p15:guide>
        <p15:guide id="6" orient="horz" pos="121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BD90B"/>
    <a:srgbClr val="474495"/>
    <a:srgbClr val="1B70ED"/>
    <a:srgbClr val="DCEBEB"/>
    <a:srgbClr val="F0EBA2"/>
    <a:srgbClr val="008933"/>
    <a:srgbClr val="B60B62"/>
    <a:srgbClr val="660B62"/>
    <a:srgbClr val="FFC0A2"/>
    <a:srgbClr val="E1CAD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snapToObjects="1" showGuides="1">
      <p:cViewPr varScale="1">
        <p:scale>
          <a:sx n="101" d="100"/>
          <a:sy n="101" d="100"/>
        </p:scale>
        <p:origin x="1812" y="102"/>
      </p:cViewPr>
      <p:guideLst>
        <p:guide orient="horz" pos="1245"/>
        <p:guide orient="horz" pos="3232"/>
        <p:guide orient="horz" pos="1912"/>
        <p:guide pos="5380"/>
        <p:guide pos="2959"/>
        <p:guide orient="horz" pos="1211"/>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4.jpe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56C703-0827-4D98-8015-40DEE3C186A7}" type="datetimeFigureOut">
              <a:rPr lang="en-GB" smtClean="0"/>
              <a:t>13/10/2017</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798D5B-57F4-4A7F-8DDC-A432FF1B0DAA}" type="slidenum">
              <a:rPr lang="en-GB" smtClean="0"/>
              <a:t>‹#›</a:t>
            </a:fld>
            <a:endParaRPr lang="en-GB"/>
          </a:p>
        </p:txBody>
      </p:sp>
    </p:spTree>
    <p:extLst>
      <p:ext uri="{BB962C8B-B14F-4D97-AF65-F5344CB8AC3E}">
        <p14:creationId xmlns:p14="http://schemas.microsoft.com/office/powerpoint/2010/main" val="8043815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 Id="rId4" Type="http://schemas.openxmlformats.org/officeDocument/2006/relationships/image" Target="../media/image6.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9" name="Picture 28" descr="Unit 16.jpg"/>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9144000" cy="6858000"/>
          </a:xfrm>
          <a:prstGeom prst="rect">
            <a:avLst/>
          </a:prstGeom>
        </p:spPr>
      </p:pic>
      <p:pic>
        <p:nvPicPr>
          <p:cNvPr id="4" name="Picture 3" descr="Logo.ai"/>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150685" y="4018819"/>
            <a:ext cx="2291515" cy="456997"/>
          </a:xfrm>
          <a:prstGeom prst="rect">
            <a:avLst/>
          </a:prstGeom>
        </p:spPr>
      </p:pic>
      <p:sp>
        <p:nvSpPr>
          <p:cNvPr id="6" name="Text Placeholder 19"/>
          <p:cNvSpPr>
            <a:spLocks noGrp="1"/>
          </p:cNvSpPr>
          <p:nvPr>
            <p:ph type="body" sz="quarter" idx="11"/>
          </p:nvPr>
        </p:nvSpPr>
        <p:spPr>
          <a:xfrm>
            <a:off x="1803400" y="1798632"/>
            <a:ext cx="5765800" cy="2201863"/>
          </a:xfrm>
          <a:prstGeom prst="rect">
            <a:avLst/>
          </a:prstGeom>
        </p:spPr>
        <p:txBody>
          <a:bodyPr vert="horz" lIns="0"/>
          <a:lstStyle>
            <a:lvl1pPr marL="0" indent="0">
              <a:lnSpc>
                <a:spcPts val="4000"/>
              </a:lnSpc>
              <a:spcBef>
                <a:spcPts val="0"/>
              </a:spcBef>
              <a:spcAft>
                <a:spcPts val="1000"/>
              </a:spcAft>
              <a:buNone/>
              <a:defRPr sz="4000" b="0" i="0" kern="0" spc="-60">
                <a:solidFill>
                  <a:schemeClr val="bg1"/>
                </a:solidFill>
                <a:latin typeface="Museo900-Regular"/>
                <a:cs typeface="Museo900-Regular"/>
              </a:defRPr>
            </a:lvl1pPr>
            <a:lvl2pPr marL="0" indent="0">
              <a:lnSpc>
                <a:spcPts val="2000"/>
              </a:lnSpc>
              <a:spcBef>
                <a:spcPts val="500"/>
              </a:spcBef>
              <a:buNone/>
              <a:defRPr sz="2500" b="0" i="0">
                <a:solidFill>
                  <a:schemeClr val="bg1"/>
                </a:solidFill>
                <a:latin typeface="Museo300-Regular"/>
                <a:cs typeface="Museo300-Regular"/>
              </a:defRPr>
            </a:lvl2pPr>
            <a:lvl3pPr marL="0" indent="0">
              <a:buNone/>
              <a:defRPr sz="3000">
                <a:solidFill>
                  <a:srgbClr val="ECCC7B"/>
                </a:solidFill>
                <a:latin typeface="Arial"/>
                <a:cs typeface="Arial"/>
              </a:defRPr>
            </a:lvl3pPr>
            <a:lvl4pPr marL="1371600" indent="0">
              <a:buNone/>
              <a:defRPr/>
            </a:lvl4pPr>
            <a:lvl5pPr marL="1828800" indent="0">
              <a:buNone/>
              <a:defRPr/>
            </a:lvl5pPr>
          </a:lstStyle>
          <a:p>
            <a:pPr lvl="0"/>
            <a:r>
              <a:rPr lang="en-US"/>
              <a:t>Click to edit Master text styles</a:t>
            </a:r>
          </a:p>
          <a:p>
            <a:pPr lvl="1"/>
            <a:r>
              <a:rPr lang="en-US"/>
              <a:t>Second level</a:t>
            </a:r>
          </a:p>
        </p:txBody>
      </p:sp>
      <p:pic>
        <p:nvPicPr>
          <p:cNvPr id="34" name="Picture 33" descr="Arrow Unit 16.ai"/>
          <p:cNvPicPr>
            <a:picLocks noChangeAspect="1"/>
          </p:cNvPicPr>
          <p:nvPr userDrawn="1"/>
        </p:nvPicPr>
        <p:blipFill>
          <a:blip r:embed="rId4">
            <a:extLst>
              <a:ext uri="{28A0092B-C50C-407E-A947-70E740481C1C}">
                <a14:useLocalDpi xmlns:a14="http://schemas.microsoft.com/office/drawing/2010/main"/>
              </a:ext>
            </a:extLst>
          </a:blip>
          <a:stretch>
            <a:fillRect/>
          </a:stretch>
        </p:blipFill>
        <p:spPr>
          <a:xfrm>
            <a:off x="1306800" y="4248000"/>
            <a:ext cx="685800" cy="685800"/>
          </a:xfrm>
          <a:prstGeom prst="rect">
            <a:avLst/>
          </a:prstGeom>
        </p:spPr>
      </p:pic>
    </p:spTree>
    <p:extLst>
      <p:ext uri="{BB962C8B-B14F-4D97-AF65-F5344CB8AC3E}">
        <p14:creationId xmlns:p14="http://schemas.microsoft.com/office/powerpoint/2010/main" val="3886385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rgbClr val="7BD90B"/>
        </a:solidFill>
        <a:effectLst/>
      </p:bgPr>
    </p:bg>
    <p:spTree>
      <p:nvGrpSpPr>
        <p:cNvPr id="1" name=""/>
        <p:cNvGrpSpPr/>
        <p:nvPr/>
      </p:nvGrpSpPr>
      <p:grpSpPr>
        <a:xfrm>
          <a:off x="0" y="0"/>
          <a:ext cx="0" cy="0"/>
          <a:chOff x="0" y="0"/>
          <a:chExt cx="0" cy="0"/>
        </a:xfrm>
      </p:grpSpPr>
      <p:cxnSp>
        <p:nvCxnSpPr>
          <p:cNvPr id="8" name="Straight Connector 7"/>
          <p:cNvCxnSpPr>
            <a:cxnSpLocks/>
          </p:cNvCxnSpPr>
          <p:nvPr userDrawn="1"/>
        </p:nvCxnSpPr>
        <p:spPr>
          <a:xfrm>
            <a:off x="584200" y="1702800"/>
            <a:ext cx="0" cy="2104212"/>
          </a:xfrm>
          <a:prstGeom prst="line">
            <a:avLst/>
          </a:prstGeom>
          <a:ln w="28575">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Text Placeholder 11"/>
          <p:cNvSpPr>
            <a:spLocks noGrp="1"/>
          </p:cNvSpPr>
          <p:nvPr>
            <p:ph type="body" sz="quarter" idx="14"/>
          </p:nvPr>
        </p:nvSpPr>
        <p:spPr>
          <a:xfrm>
            <a:off x="723600" y="1702799"/>
            <a:ext cx="7861300" cy="4918133"/>
          </a:xfrm>
          <a:prstGeom prst="rect">
            <a:avLst/>
          </a:prstGeom>
        </p:spPr>
        <p:txBody>
          <a:bodyPr vert="horz" lIns="0" tIns="0" rIns="0" b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0" indent="0">
              <a:lnSpc>
                <a:spcPts val="2000"/>
              </a:lnSpc>
              <a:buNone/>
              <a:defRPr sz="2000">
                <a:solidFill>
                  <a:srgbClr val="9D9FA2"/>
                </a:solidFill>
                <a:latin typeface="Arial"/>
                <a:cs typeface="Arial"/>
              </a:defRPr>
            </a:lvl2pPr>
          </a:lstStyle>
          <a:p>
            <a:pPr lvl="0"/>
            <a:r>
              <a:rPr lang="en-US"/>
              <a:t>Click to edit Master text styles</a:t>
            </a:r>
          </a:p>
        </p:txBody>
      </p:sp>
      <p:sp>
        <p:nvSpPr>
          <p:cNvPr id="5"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bg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Tree>
    <p:extLst>
      <p:ext uri="{BB962C8B-B14F-4D97-AF65-F5344CB8AC3E}">
        <p14:creationId xmlns:p14="http://schemas.microsoft.com/office/powerpoint/2010/main" val="6001885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rgbClr val="DCEBEB"/>
        </a:solidFill>
        <a:effectLst/>
      </p:bgPr>
    </p:bg>
    <p:spTree>
      <p:nvGrpSpPr>
        <p:cNvPr id="1" name=""/>
        <p:cNvGrpSpPr/>
        <p:nvPr/>
      </p:nvGrpSpPr>
      <p:grpSpPr>
        <a:xfrm>
          <a:off x="0" y="0"/>
          <a:ext cx="0" cy="0"/>
          <a:chOff x="0" y="0"/>
          <a:chExt cx="0" cy="0"/>
        </a:xfrm>
      </p:grpSpPr>
      <p:cxnSp>
        <p:nvCxnSpPr>
          <p:cNvPr id="8" name="Straight Connector 7"/>
          <p:cNvCxnSpPr/>
          <p:nvPr userDrawn="1"/>
        </p:nvCxnSpPr>
        <p:spPr>
          <a:xfrm>
            <a:off x="584200" y="1702800"/>
            <a:ext cx="0" cy="2561290"/>
          </a:xfrm>
          <a:prstGeom prst="line">
            <a:avLst/>
          </a:prstGeom>
          <a:ln>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0" name="Text Placeholder 11"/>
          <p:cNvSpPr>
            <a:spLocks noGrp="1"/>
          </p:cNvSpPr>
          <p:nvPr>
            <p:ph type="body" sz="quarter" idx="14"/>
          </p:nvPr>
        </p:nvSpPr>
        <p:spPr>
          <a:xfrm>
            <a:off x="723600" y="1702799"/>
            <a:ext cx="7861300" cy="4918133"/>
          </a:xfrm>
          <a:prstGeom prst="rect">
            <a:avLst/>
          </a:prstGeom>
        </p:spPr>
        <p:txBody>
          <a:bodyPr vert="horz" lIns="0" tIns="0" rIns="0" b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0" indent="0">
              <a:lnSpc>
                <a:spcPts val="2000"/>
              </a:lnSpc>
              <a:buNone/>
              <a:defRPr sz="2000">
                <a:solidFill>
                  <a:srgbClr val="9D9FA2"/>
                </a:solidFill>
                <a:latin typeface="Arial"/>
                <a:cs typeface="Arial"/>
              </a:defRPr>
            </a:lvl2pPr>
          </a:lstStyle>
          <a:p>
            <a:pPr lvl="0"/>
            <a:r>
              <a:rPr lang="en-US"/>
              <a:t>Click to edit Master text styles</a:t>
            </a:r>
          </a:p>
        </p:txBody>
      </p:sp>
      <p:sp>
        <p:nvSpPr>
          <p:cNvPr id="5"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bg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Tree>
    <p:extLst>
      <p:ext uri="{BB962C8B-B14F-4D97-AF65-F5344CB8AC3E}">
        <p14:creationId xmlns:p14="http://schemas.microsoft.com/office/powerpoint/2010/main" val="22654254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pic>
        <p:nvPicPr>
          <p:cNvPr id="44" name="Picture 43" descr="Unit 16.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660400"/>
          </a:xfrm>
          <a:prstGeom prst="rect">
            <a:avLst/>
          </a:prstGeom>
        </p:spPr>
      </p:pic>
      <p:pic>
        <p:nvPicPr>
          <p:cNvPr id="6" name="Picture 5" descr="Untitled-1.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016500" y="901700"/>
            <a:ext cx="2979807" cy="3251200"/>
          </a:xfrm>
          <a:prstGeom prst="rect">
            <a:avLst/>
          </a:prstGeom>
        </p:spPr>
      </p:pic>
      <p:sp>
        <p:nvSpPr>
          <p:cNvPr id="15"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tx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
        <p:nvSpPr>
          <p:cNvPr id="8" name="Text Placeholder 11"/>
          <p:cNvSpPr>
            <a:spLocks noGrp="1"/>
          </p:cNvSpPr>
          <p:nvPr>
            <p:ph type="body" sz="quarter" idx="14"/>
          </p:nvPr>
        </p:nvSpPr>
        <p:spPr>
          <a:xfrm>
            <a:off x="724280" y="1704179"/>
            <a:ext cx="7797230" cy="3453607"/>
          </a:xfrm>
          <a:prstGeom prst="rect">
            <a:avLst/>
          </a:prstGeom>
        </p:spPr>
        <p:txBody>
          <a:bodyPr vert="horz" lIns="0" t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723900" indent="-279400">
              <a:lnSpc>
                <a:spcPct val="100000"/>
              </a:lnSpc>
              <a:spcBef>
                <a:spcPts val="0"/>
              </a:spcBef>
              <a:spcAft>
                <a:spcPts val="1200"/>
              </a:spcAft>
              <a:buFont typeface="Arial"/>
              <a:buChar char="•"/>
              <a:defRPr sz="2000">
                <a:solidFill>
                  <a:srgbClr val="474495"/>
                </a:solidFill>
                <a:latin typeface="Arial"/>
                <a:cs typeface="Arial"/>
              </a:defRPr>
            </a:lvl2pPr>
            <a:lvl3pPr marL="723900" indent="-279400">
              <a:lnSpc>
                <a:spcPct val="100000"/>
              </a:lnSpc>
              <a:buFont typeface="Arial"/>
              <a:buChar char="•"/>
              <a:defRPr lang="en-US" sz="2000" kern="1200" baseline="0" dirty="0" smtClean="0">
                <a:solidFill>
                  <a:srgbClr val="DCEBEB"/>
                </a:solidFill>
                <a:latin typeface="Arial"/>
                <a:ea typeface="+mn-ea"/>
                <a:cs typeface="Arial"/>
              </a:defRPr>
            </a:lvl3pPr>
          </a:lstStyle>
          <a:p>
            <a:pPr lvl="0"/>
            <a:r>
              <a:rPr lang="en-US"/>
              <a:t>Click to edit Master text styles</a:t>
            </a:r>
          </a:p>
          <a:p>
            <a:pPr lvl="1"/>
            <a:r>
              <a:rPr lang="en-US"/>
              <a:t>Second level</a:t>
            </a:r>
          </a:p>
          <a:p>
            <a:pPr lvl="2"/>
            <a:r>
              <a:rPr lang="en-US"/>
              <a:t>Third level</a:t>
            </a:r>
          </a:p>
        </p:txBody>
      </p:sp>
      <p:sp>
        <p:nvSpPr>
          <p:cNvPr id="3" name="TextBox 2"/>
          <p:cNvSpPr txBox="1"/>
          <p:nvPr userDrawn="1"/>
        </p:nvSpPr>
        <p:spPr>
          <a:xfrm>
            <a:off x="752495" y="156700"/>
            <a:ext cx="8067635" cy="452432"/>
          </a:xfrm>
          <a:prstGeom prst="rect">
            <a:avLst/>
          </a:prstGeom>
          <a:noFill/>
        </p:spPr>
        <p:txBody>
          <a:bodyPr wrap="square" lIns="0" tIns="0" rIns="0" rtlCol="0">
            <a:noAutofit/>
          </a:bodyPr>
          <a:lstStyle/>
          <a:p>
            <a:pPr marL="0" marR="0" lvl="0" indent="0" algn="l" defTabSz="457200" rtl="0" eaLnBrk="1" fontAlgn="auto" latinLnBrk="0" hangingPunct="1">
              <a:lnSpc>
                <a:spcPct val="100000"/>
              </a:lnSpc>
              <a:spcBef>
                <a:spcPts val="288"/>
              </a:spcBef>
              <a:spcAft>
                <a:spcPts val="0"/>
              </a:spcAft>
              <a:buClrTx/>
              <a:buSzTx/>
              <a:buFontTx/>
              <a:buNone/>
              <a:tabLst/>
              <a:defRPr/>
            </a:pPr>
            <a:r>
              <a:rPr lang="en-US" sz="1200" b="1" dirty="0">
                <a:solidFill>
                  <a:srgbClr val="FFFFFF"/>
                </a:solidFill>
                <a:effectLst>
                  <a:glow rad="228600">
                    <a:schemeClr val="tx1">
                      <a:alpha val="40000"/>
                    </a:schemeClr>
                  </a:glow>
                </a:effectLst>
                <a:latin typeface="Arial"/>
                <a:cs typeface="Arial"/>
              </a:rPr>
              <a:t>Introducing functions</a:t>
            </a:r>
          </a:p>
          <a:p>
            <a:pPr>
              <a:spcBef>
                <a:spcPts val="288"/>
              </a:spcBef>
            </a:pPr>
            <a:r>
              <a:rPr lang="en-US" sz="1200" b="0" dirty="0">
                <a:solidFill>
                  <a:srgbClr val="FFFFFF"/>
                </a:solidFill>
                <a:effectLst>
                  <a:glow rad="228600">
                    <a:schemeClr val="tx1">
                      <a:alpha val="40000"/>
                    </a:schemeClr>
                  </a:glow>
                </a:effectLst>
                <a:latin typeface="Arial"/>
                <a:cs typeface="Arial"/>
              </a:rPr>
              <a:t>Python:</a:t>
            </a:r>
            <a:r>
              <a:rPr lang="en-US" sz="1200" b="0" baseline="0" dirty="0">
                <a:solidFill>
                  <a:srgbClr val="FFFFFF"/>
                </a:solidFill>
                <a:effectLst>
                  <a:glow rad="228600">
                    <a:schemeClr val="tx1">
                      <a:alpha val="40000"/>
                    </a:schemeClr>
                  </a:glow>
                </a:effectLst>
                <a:latin typeface="Arial"/>
                <a:cs typeface="Arial"/>
              </a:rPr>
              <a:t> </a:t>
            </a:r>
            <a:r>
              <a:rPr lang="en-US" sz="1200" b="0" dirty="0">
                <a:solidFill>
                  <a:srgbClr val="FFFFFF"/>
                </a:solidFill>
                <a:effectLst>
                  <a:glow rad="228600">
                    <a:schemeClr val="tx1">
                      <a:alpha val="40000"/>
                    </a:schemeClr>
                  </a:glow>
                </a:effectLst>
                <a:latin typeface="Arial"/>
                <a:cs typeface="Arial"/>
              </a:rPr>
              <a:t>Next steps</a:t>
            </a:r>
          </a:p>
        </p:txBody>
      </p:sp>
      <p:pic>
        <p:nvPicPr>
          <p:cNvPr id="48" name="Picture 47" descr="Logo Unit 16.ai"/>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7293600" y="6339600"/>
            <a:ext cx="1476000" cy="294359"/>
          </a:xfrm>
          <a:prstGeom prst="rect">
            <a:avLst/>
          </a:prstGeom>
        </p:spPr>
      </p:pic>
    </p:spTree>
    <p:extLst>
      <p:ext uri="{BB962C8B-B14F-4D97-AF65-F5344CB8AC3E}">
        <p14:creationId xmlns:p14="http://schemas.microsoft.com/office/powerpoint/2010/main" val="2849720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pic>
        <p:nvPicPr>
          <p:cNvPr id="68" name="Picture 67" descr="Unit 16.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660400"/>
          </a:xfrm>
          <a:prstGeom prst="rect">
            <a:avLst/>
          </a:prstGeom>
        </p:spPr>
      </p:pic>
      <p:sp>
        <p:nvSpPr>
          <p:cNvPr id="70"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tx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
        <p:nvSpPr>
          <p:cNvPr id="71" name="Text Placeholder 11"/>
          <p:cNvSpPr>
            <a:spLocks noGrp="1"/>
          </p:cNvSpPr>
          <p:nvPr>
            <p:ph type="body" sz="quarter" idx="14"/>
          </p:nvPr>
        </p:nvSpPr>
        <p:spPr>
          <a:xfrm>
            <a:off x="724280" y="1704179"/>
            <a:ext cx="7797230" cy="3453607"/>
          </a:xfrm>
          <a:prstGeom prst="rect">
            <a:avLst/>
          </a:prstGeom>
        </p:spPr>
        <p:txBody>
          <a:bodyPr vert="horz" lIns="0" t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723900" indent="-279400">
              <a:lnSpc>
                <a:spcPct val="100000"/>
              </a:lnSpc>
              <a:spcBef>
                <a:spcPts val="0"/>
              </a:spcBef>
              <a:spcAft>
                <a:spcPts val="1200"/>
              </a:spcAft>
              <a:buFont typeface="Arial"/>
              <a:buChar char="•"/>
              <a:defRPr sz="2000">
                <a:solidFill>
                  <a:srgbClr val="474495"/>
                </a:solidFill>
                <a:latin typeface="Arial"/>
                <a:cs typeface="Arial"/>
              </a:defRPr>
            </a:lvl2pPr>
            <a:lvl3pPr marL="723900" indent="-279400">
              <a:lnSpc>
                <a:spcPct val="100000"/>
              </a:lnSpc>
              <a:buFont typeface="Arial"/>
              <a:buChar char="•"/>
              <a:defRPr lang="en-US" sz="2000" kern="1200" baseline="0" dirty="0" smtClean="0">
                <a:solidFill>
                  <a:srgbClr val="DCEBEB"/>
                </a:solidFill>
                <a:latin typeface="Arial"/>
                <a:ea typeface="+mn-ea"/>
                <a:cs typeface="Arial"/>
              </a:defRPr>
            </a:lvl3pPr>
          </a:lstStyle>
          <a:p>
            <a:pPr lvl="0"/>
            <a:r>
              <a:rPr lang="en-US"/>
              <a:t>Click to edit Master text styles</a:t>
            </a:r>
          </a:p>
          <a:p>
            <a:pPr lvl="1"/>
            <a:r>
              <a:rPr lang="en-US"/>
              <a:t>Second level</a:t>
            </a:r>
          </a:p>
          <a:p>
            <a:pPr lvl="2"/>
            <a:r>
              <a:rPr lang="en-US"/>
              <a:t>Third level</a:t>
            </a:r>
          </a:p>
        </p:txBody>
      </p:sp>
      <p:sp>
        <p:nvSpPr>
          <p:cNvPr id="74" name="TextBox 73"/>
          <p:cNvSpPr txBox="1"/>
          <p:nvPr userDrawn="1"/>
        </p:nvSpPr>
        <p:spPr>
          <a:xfrm>
            <a:off x="752495" y="156700"/>
            <a:ext cx="8067635" cy="452432"/>
          </a:xfrm>
          <a:prstGeom prst="rect">
            <a:avLst/>
          </a:prstGeom>
          <a:noFill/>
        </p:spPr>
        <p:txBody>
          <a:bodyPr wrap="square" lIns="0" tIns="0" rIns="0" rtlCol="0">
            <a:noAutofit/>
          </a:bodyPr>
          <a:lstStyle/>
          <a:p>
            <a:pPr marL="0" marR="0" lvl="0" indent="0" algn="l" defTabSz="457200" rtl="0" eaLnBrk="1" fontAlgn="auto" latinLnBrk="0" hangingPunct="1">
              <a:lnSpc>
                <a:spcPct val="100000"/>
              </a:lnSpc>
              <a:spcBef>
                <a:spcPts val="288"/>
              </a:spcBef>
              <a:spcAft>
                <a:spcPts val="0"/>
              </a:spcAft>
              <a:buClrTx/>
              <a:buSzTx/>
              <a:buFontTx/>
              <a:buNone/>
              <a:tabLst/>
              <a:defRPr/>
            </a:pPr>
            <a:r>
              <a:rPr lang="en-US" sz="1200" b="1" dirty="0">
                <a:solidFill>
                  <a:srgbClr val="FFFFFF"/>
                </a:solidFill>
                <a:effectLst>
                  <a:glow rad="228600">
                    <a:schemeClr val="tx1">
                      <a:alpha val="40000"/>
                    </a:schemeClr>
                  </a:glow>
                </a:effectLst>
                <a:latin typeface="Arial"/>
                <a:cs typeface="Arial"/>
              </a:rPr>
              <a:t>Introducing functions</a:t>
            </a:r>
          </a:p>
          <a:p>
            <a:pPr>
              <a:spcBef>
                <a:spcPts val="288"/>
              </a:spcBef>
            </a:pPr>
            <a:r>
              <a:rPr lang="en-US" sz="1200" b="0" dirty="0">
                <a:solidFill>
                  <a:srgbClr val="FFFFFF"/>
                </a:solidFill>
                <a:effectLst>
                  <a:glow rad="228600">
                    <a:schemeClr val="tx1">
                      <a:alpha val="40000"/>
                    </a:schemeClr>
                  </a:glow>
                </a:effectLst>
                <a:latin typeface="Arial"/>
                <a:cs typeface="Arial"/>
              </a:rPr>
              <a:t>Python:</a:t>
            </a:r>
            <a:r>
              <a:rPr lang="en-US" sz="1200" b="0" baseline="0" dirty="0">
                <a:solidFill>
                  <a:srgbClr val="FFFFFF"/>
                </a:solidFill>
                <a:effectLst>
                  <a:glow rad="228600">
                    <a:schemeClr val="tx1">
                      <a:alpha val="40000"/>
                    </a:schemeClr>
                  </a:glow>
                </a:effectLst>
                <a:latin typeface="Arial"/>
                <a:cs typeface="Arial"/>
              </a:rPr>
              <a:t> </a:t>
            </a:r>
            <a:r>
              <a:rPr lang="en-US" sz="1200" b="0" dirty="0">
                <a:solidFill>
                  <a:srgbClr val="FFFFFF"/>
                </a:solidFill>
                <a:effectLst>
                  <a:glow rad="228600">
                    <a:schemeClr val="tx1">
                      <a:alpha val="40000"/>
                    </a:schemeClr>
                  </a:glow>
                </a:effectLst>
                <a:latin typeface="Arial"/>
                <a:cs typeface="Arial"/>
              </a:rPr>
              <a:t>Next steps</a:t>
            </a:r>
          </a:p>
        </p:txBody>
      </p:sp>
      <p:pic>
        <p:nvPicPr>
          <p:cNvPr id="75" name="Picture 74" descr="Logo Unit 16.ai"/>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293600" y="6339600"/>
            <a:ext cx="1476000" cy="294359"/>
          </a:xfrm>
          <a:prstGeom prst="rect">
            <a:avLst/>
          </a:prstGeom>
        </p:spPr>
      </p:pic>
    </p:spTree>
    <p:extLst>
      <p:ext uri="{BB962C8B-B14F-4D97-AF65-F5344CB8AC3E}">
        <p14:creationId xmlns:p14="http://schemas.microsoft.com/office/powerpoint/2010/main" val="4180777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pic>
        <p:nvPicPr>
          <p:cNvPr id="68" name="Picture 67" descr="Unit 16.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660400"/>
          </a:xfrm>
          <a:prstGeom prst="rect">
            <a:avLst/>
          </a:prstGeom>
        </p:spPr>
      </p:pic>
      <p:pic>
        <p:nvPicPr>
          <p:cNvPr id="69" name="Picture 68" descr="Untitled-1.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016500" y="901700"/>
            <a:ext cx="2979807" cy="3251200"/>
          </a:xfrm>
          <a:prstGeom prst="rect">
            <a:avLst/>
          </a:prstGeom>
        </p:spPr>
      </p:pic>
      <p:sp>
        <p:nvSpPr>
          <p:cNvPr id="70"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tx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
        <p:nvSpPr>
          <p:cNvPr id="71" name="Text Placeholder 11"/>
          <p:cNvSpPr>
            <a:spLocks noGrp="1"/>
          </p:cNvSpPr>
          <p:nvPr>
            <p:ph type="body" sz="quarter" idx="14"/>
          </p:nvPr>
        </p:nvSpPr>
        <p:spPr>
          <a:xfrm>
            <a:off x="724280" y="1704179"/>
            <a:ext cx="7797230" cy="3453607"/>
          </a:xfrm>
          <a:prstGeom prst="rect">
            <a:avLst/>
          </a:prstGeom>
        </p:spPr>
        <p:txBody>
          <a:bodyPr vert="horz" lIns="0" t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723900" indent="-279400">
              <a:lnSpc>
                <a:spcPct val="100000"/>
              </a:lnSpc>
              <a:spcBef>
                <a:spcPts val="0"/>
              </a:spcBef>
              <a:spcAft>
                <a:spcPts val="1200"/>
              </a:spcAft>
              <a:buFont typeface="Arial"/>
              <a:buChar char="•"/>
              <a:defRPr sz="2000">
                <a:solidFill>
                  <a:srgbClr val="474495"/>
                </a:solidFill>
                <a:latin typeface="Arial"/>
                <a:cs typeface="Arial"/>
              </a:defRPr>
            </a:lvl2pPr>
            <a:lvl3pPr marL="723900" indent="-279400">
              <a:lnSpc>
                <a:spcPct val="100000"/>
              </a:lnSpc>
              <a:buFont typeface="Arial"/>
              <a:buChar char="•"/>
              <a:defRPr lang="en-US" sz="2000" kern="1200" baseline="0" dirty="0" smtClean="0">
                <a:solidFill>
                  <a:srgbClr val="DCEBEB"/>
                </a:solidFill>
                <a:latin typeface="Arial"/>
                <a:ea typeface="+mn-ea"/>
                <a:cs typeface="Arial"/>
              </a:defRPr>
            </a:lvl3pPr>
          </a:lstStyle>
          <a:p>
            <a:pPr lvl="0"/>
            <a:r>
              <a:rPr lang="en-US"/>
              <a:t>Click to edit Master text styles</a:t>
            </a:r>
          </a:p>
          <a:p>
            <a:pPr lvl="1"/>
            <a:r>
              <a:rPr lang="en-US"/>
              <a:t>Second level</a:t>
            </a:r>
          </a:p>
          <a:p>
            <a:pPr lvl="2"/>
            <a:r>
              <a:rPr lang="en-US"/>
              <a:t>Third level</a:t>
            </a:r>
          </a:p>
        </p:txBody>
      </p:sp>
      <p:sp>
        <p:nvSpPr>
          <p:cNvPr id="74" name="TextBox 73"/>
          <p:cNvSpPr txBox="1"/>
          <p:nvPr userDrawn="1"/>
        </p:nvSpPr>
        <p:spPr>
          <a:xfrm>
            <a:off x="752495" y="156700"/>
            <a:ext cx="8067635" cy="452432"/>
          </a:xfrm>
          <a:prstGeom prst="rect">
            <a:avLst/>
          </a:prstGeom>
          <a:noFill/>
        </p:spPr>
        <p:txBody>
          <a:bodyPr wrap="square" lIns="0" tIns="0" rIns="0" rtlCol="0">
            <a:noAutofit/>
          </a:bodyPr>
          <a:lstStyle/>
          <a:p>
            <a:pPr marL="0" marR="0" lvl="0" indent="0" algn="l" defTabSz="457200" rtl="0" eaLnBrk="1" fontAlgn="auto" latinLnBrk="0" hangingPunct="1">
              <a:lnSpc>
                <a:spcPct val="100000"/>
              </a:lnSpc>
              <a:spcBef>
                <a:spcPts val="288"/>
              </a:spcBef>
              <a:spcAft>
                <a:spcPts val="0"/>
              </a:spcAft>
              <a:buClrTx/>
              <a:buSzTx/>
              <a:buFontTx/>
              <a:buNone/>
              <a:tabLst/>
              <a:defRPr/>
            </a:pPr>
            <a:r>
              <a:rPr lang="en-US" sz="1200" b="1" dirty="0">
                <a:solidFill>
                  <a:srgbClr val="FFFFFF"/>
                </a:solidFill>
                <a:effectLst>
                  <a:glow rad="228600">
                    <a:schemeClr val="tx1">
                      <a:alpha val="40000"/>
                    </a:schemeClr>
                  </a:glow>
                </a:effectLst>
                <a:latin typeface="Arial"/>
                <a:cs typeface="Arial"/>
              </a:rPr>
              <a:t>Introducing functions</a:t>
            </a:r>
          </a:p>
          <a:p>
            <a:pPr>
              <a:spcBef>
                <a:spcPts val="288"/>
              </a:spcBef>
            </a:pPr>
            <a:r>
              <a:rPr lang="en-US" sz="1200" b="0" dirty="0">
                <a:solidFill>
                  <a:srgbClr val="FFFFFF"/>
                </a:solidFill>
                <a:effectLst>
                  <a:glow rad="228600">
                    <a:schemeClr val="tx1">
                      <a:alpha val="40000"/>
                    </a:schemeClr>
                  </a:glow>
                </a:effectLst>
                <a:latin typeface="Arial"/>
                <a:cs typeface="Arial"/>
              </a:rPr>
              <a:t>Python:</a:t>
            </a:r>
            <a:r>
              <a:rPr lang="en-US" sz="1200" b="0" baseline="0" dirty="0">
                <a:solidFill>
                  <a:srgbClr val="FFFFFF"/>
                </a:solidFill>
                <a:effectLst>
                  <a:glow rad="228600">
                    <a:schemeClr val="tx1">
                      <a:alpha val="40000"/>
                    </a:schemeClr>
                  </a:glow>
                </a:effectLst>
                <a:latin typeface="Arial"/>
                <a:cs typeface="Arial"/>
              </a:rPr>
              <a:t> </a:t>
            </a:r>
            <a:r>
              <a:rPr lang="en-US" sz="1200" b="0" dirty="0">
                <a:solidFill>
                  <a:srgbClr val="FFFFFF"/>
                </a:solidFill>
                <a:effectLst>
                  <a:glow rad="228600">
                    <a:schemeClr val="tx1">
                      <a:alpha val="40000"/>
                    </a:schemeClr>
                  </a:glow>
                </a:effectLst>
                <a:latin typeface="Arial"/>
                <a:cs typeface="Arial"/>
              </a:rPr>
              <a:t>Next steps</a:t>
            </a:r>
          </a:p>
        </p:txBody>
      </p:sp>
    </p:spTree>
    <p:extLst>
      <p:ext uri="{BB962C8B-B14F-4D97-AF65-F5344CB8AC3E}">
        <p14:creationId xmlns:p14="http://schemas.microsoft.com/office/powerpoint/2010/main" val="2400860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pic>
        <p:nvPicPr>
          <p:cNvPr id="66" name="Picture 65" descr="Unit 16.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660400"/>
          </a:xfrm>
          <a:prstGeom prst="rect">
            <a:avLst/>
          </a:prstGeom>
        </p:spPr>
      </p:pic>
      <p:sp>
        <p:nvSpPr>
          <p:cNvPr id="68" name="Text Placeholder 7"/>
          <p:cNvSpPr>
            <a:spLocks noGrp="1"/>
          </p:cNvSpPr>
          <p:nvPr>
            <p:ph type="body" sz="quarter" idx="13"/>
          </p:nvPr>
        </p:nvSpPr>
        <p:spPr>
          <a:xfrm>
            <a:off x="724280" y="906233"/>
            <a:ext cx="7816470" cy="670772"/>
          </a:xfrm>
          <a:prstGeom prst="rect">
            <a:avLst/>
          </a:prstGeom>
        </p:spPr>
        <p:txBody>
          <a:bodyPr lIns="0">
            <a:noAutofit/>
          </a:bodyPr>
          <a:lstStyle>
            <a:lvl1pPr marL="0" indent="0">
              <a:lnSpc>
                <a:spcPts val="3900"/>
              </a:lnSpc>
              <a:spcBef>
                <a:spcPts val="0"/>
              </a:spcBef>
              <a:spcAft>
                <a:spcPts val="1500"/>
              </a:spcAft>
              <a:buNone/>
              <a:defRPr sz="4000" b="1" i="0">
                <a:solidFill>
                  <a:schemeClr val="tx1"/>
                </a:solidFill>
                <a:latin typeface="Arial"/>
                <a:cs typeface="Arial"/>
              </a:defRPr>
            </a:lvl1pPr>
            <a:lvl2pPr marL="457200" indent="-457200">
              <a:lnSpc>
                <a:spcPts val="2500"/>
              </a:lnSpc>
              <a:spcBef>
                <a:spcPts val="0"/>
              </a:spcBef>
              <a:spcAft>
                <a:spcPts val="1000"/>
              </a:spcAft>
              <a:buNone/>
              <a:defRPr sz="4000" b="0">
                <a:solidFill>
                  <a:schemeClr val="tx1">
                    <a:lumMod val="50000"/>
                    <a:lumOff val="50000"/>
                  </a:schemeClr>
                </a:solidFill>
                <a:latin typeface="Arial"/>
                <a:cs typeface="Arial"/>
              </a:defRPr>
            </a:lvl2pPr>
            <a:lvl3pPr marL="0" indent="0">
              <a:lnSpc>
                <a:spcPts val="3600"/>
              </a:lnSpc>
              <a:spcBef>
                <a:spcPts val="0"/>
              </a:spcBef>
              <a:buNone/>
              <a:defRPr sz="3000">
                <a:solidFill>
                  <a:schemeClr val="tx1">
                    <a:lumMod val="50000"/>
                    <a:lumOff val="50000"/>
                  </a:schemeClr>
                </a:solidFill>
                <a:latin typeface="Arial"/>
                <a:cs typeface="Arial"/>
              </a:defRPr>
            </a:lvl3pPr>
          </a:lstStyle>
          <a:p>
            <a:pPr lvl="0"/>
            <a:r>
              <a:rPr lang="en-US"/>
              <a:t>Click to edit Master text styles</a:t>
            </a:r>
          </a:p>
        </p:txBody>
      </p:sp>
      <p:sp>
        <p:nvSpPr>
          <p:cNvPr id="69" name="Text Placeholder 11"/>
          <p:cNvSpPr>
            <a:spLocks noGrp="1"/>
          </p:cNvSpPr>
          <p:nvPr>
            <p:ph type="body" sz="quarter" idx="14"/>
          </p:nvPr>
        </p:nvSpPr>
        <p:spPr>
          <a:xfrm>
            <a:off x="724280" y="1704179"/>
            <a:ext cx="7797230" cy="3453607"/>
          </a:xfrm>
          <a:prstGeom prst="rect">
            <a:avLst/>
          </a:prstGeom>
        </p:spPr>
        <p:txBody>
          <a:bodyPr vert="horz" lIns="0" tIns="0"/>
          <a:lstStyle>
            <a:lvl1pPr marL="271463" indent="-271463">
              <a:lnSpc>
                <a:spcPct val="100000"/>
              </a:lnSpc>
              <a:spcBef>
                <a:spcPts val="0"/>
              </a:spcBef>
              <a:spcAft>
                <a:spcPts val="1400"/>
              </a:spcAft>
              <a:buFont typeface="Arial"/>
              <a:buChar char="•"/>
              <a:defRPr sz="2500">
                <a:solidFill>
                  <a:schemeClr val="tx1"/>
                </a:solidFill>
                <a:latin typeface="Arial"/>
                <a:cs typeface="Arial"/>
              </a:defRPr>
            </a:lvl1pPr>
            <a:lvl2pPr marL="723900" indent="-279400">
              <a:lnSpc>
                <a:spcPct val="100000"/>
              </a:lnSpc>
              <a:spcBef>
                <a:spcPts val="0"/>
              </a:spcBef>
              <a:spcAft>
                <a:spcPts val="1200"/>
              </a:spcAft>
              <a:buFont typeface="Arial"/>
              <a:buChar char="•"/>
              <a:defRPr sz="2000">
                <a:solidFill>
                  <a:srgbClr val="474495"/>
                </a:solidFill>
                <a:latin typeface="Arial"/>
                <a:cs typeface="Arial"/>
              </a:defRPr>
            </a:lvl2pPr>
            <a:lvl3pPr marL="723900" indent="-279400">
              <a:lnSpc>
                <a:spcPct val="100000"/>
              </a:lnSpc>
              <a:buFont typeface="Arial"/>
              <a:buChar char="•"/>
              <a:defRPr lang="en-US" sz="2000" kern="1200" baseline="0" dirty="0" smtClean="0">
                <a:solidFill>
                  <a:srgbClr val="DCEBEB"/>
                </a:solidFill>
                <a:latin typeface="Arial"/>
                <a:ea typeface="+mn-ea"/>
                <a:cs typeface="Arial"/>
              </a:defRPr>
            </a:lvl3pPr>
          </a:lstStyle>
          <a:p>
            <a:pPr lvl="0"/>
            <a:r>
              <a:rPr lang="en-US"/>
              <a:t>Click to edit Master text styles</a:t>
            </a:r>
          </a:p>
          <a:p>
            <a:pPr lvl="1"/>
            <a:r>
              <a:rPr lang="en-US"/>
              <a:t>Second level</a:t>
            </a:r>
          </a:p>
          <a:p>
            <a:pPr lvl="2"/>
            <a:r>
              <a:rPr lang="en-US"/>
              <a:t>Third level</a:t>
            </a:r>
          </a:p>
        </p:txBody>
      </p:sp>
      <p:sp>
        <p:nvSpPr>
          <p:cNvPr id="72" name="TextBox 71"/>
          <p:cNvSpPr txBox="1"/>
          <p:nvPr userDrawn="1"/>
        </p:nvSpPr>
        <p:spPr>
          <a:xfrm>
            <a:off x="752495" y="156700"/>
            <a:ext cx="8067635" cy="452432"/>
          </a:xfrm>
          <a:prstGeom prst="rect">
            <a:avLst/>
          </a:prstGeom>
          <a:noFill/>
        </p:spPr>
        <p:txBody>
          <a:bodyPr wrap="square" lIns="0" tIns="0" rIns="0" rtlCol="0">
            <a:noAutofit/>
          </a:bodyPr>
          <a:lstStyle/>
          <a:p>
            <a:pPr marL="0" marR="0" lvl="0" indent="0" algn="l" defTabSz="457200" rtl="0" eaLnBrk="1" fontAlgn="auto" latinLnBrk="0" hangingPunct="1">
              <a:lnSpc>
                <a:spcPct val="100000"/>
              </a:lnSpc>
              <a:spcBef>
                <a:spcPts val="288"/>
              </a:spcBef>
              <a:spcAft>
                <a:spcPts val="0"/>
              </a:spcAft>
              <a:buClrTx/>
              <a:buSzTx/>
              <a:buFontTx/>
              <a:buNone/>
              <a:tabLst/>
              <a:defRPr/>
            </a:pPr>
            <a:r>
              <a:rPr lang="en-US" sz="1200" b="1" dirty="0">
                <a:solidFill>
                  <a:srgbClr val="FFFFFF"/>
                </a:solidFill>
                <a:effectLst>
                  <a:glow rad="228600">
                    <a:schemeClr val="tx1">
                      <a:alpha val="40000"/>
                    </a:schemeClr>
                  </a:glow>
                </a:effectLst>
                <a:latin typeface="Arial"/>
                <a:cs typeface="Arial"/>
              </a:rPr>
              <a:t>Introducing functions</a:t>
            </a:r>
          </a:p>
          <a:p>
            <a:pPr>
              <a:spcBef>
                <a:spcPts val="288"/>
              </a:spcBef>
            </a:pPr>
            <a:r>
              <a:rPr lang="en-US" sz="1200" b="0" dirty="0">
                <a:solidFill>
                  <a:srgbClr val="FFFFFF"/>
                </a:solidFill>
                <a:effectLst>
                  <a:glow rad="228600">
                    <a:schemeClr val="tx1">
                      <a:alpha val="40000"/>
                    </a:schemeClr>
                  </a:glow>
                </a:effectLst>
                <a:latin typeface="Arial"/>
                <a:cs typeface="Arial"/>
              </a:rPr>
              <a:t>Python:</a:t>
            </a:r>
            <a:r>
              <a:rPr lang="en-US" sz="1200" b="0" baseline="0" dirty="0">
                <a:solidFill>
                  <a:srgbClr val="FFFFFF"/>
                </a:solidFill>
                <a:effectLst>
                  <a:glow rad="228600">
                    <a:schemeClr val="tx1">
                      <a:alpha val="40000"/>
                    </a:schemeClr>
                  </a:glow>
                </a:effectLst>
                <a:latin typeface="Arial"/>
                <a:cs typeface="Arial"/>
              </a:rPr>
              <a:t> </a:t>
            </a:r>
            <a:r>
              <a:rPr lang="en-US" sz="1200" b="0" dirty="0">
                <a:solidFill>
                  <a:srgbClr val="FFFFFF"/>
                </a:solidFill>
                <a:effectLst>
                  <a:glow rad="228600">
                    <a:schemeClr val="tx1">
                      <a:alpha val="40000"/>
                    </a:schemeClr>
                  </a:glow>
                </a:effectLst>
                <a:latin typeface="Arial"/>
                <a:cs typeface="Arial"/>
              </a:rPr>
              <a:t>Next steps</a:t>
            </a:r>
          </a:p>
        </p:txBody>
      </p:sp>
    </p:spTree>
    <p:extLst>
      <p:ext uri="{BB962C8B-B14F-4D97-AF65-F5344CB8AC3E}">
        <p14:creationId xmlns:p14="http://schemas.microsoft.com/office/powerpoint/2010/main" val="33158330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tx1"/>
        </a:solidFill>
        <a:effectLst/>
      </p:bgPr>
    </p:bg>
    <p:spTree>
      <p:nvGrpSpPr>
        <p:cNvPr id="1" name=""/>
        <p:cNvGrpSpPr/>
        <p:nvPr/>
      </p:nvGrpSpPr>
      <p:grpSpPr>
        <a:xfrm>
          <a:off x="0" y="0"/>
          <a:ext cx="0" cy="0"/>
          <a:chOff x="0" y="0"/>
          <a:chExt cx="0" cy="0"/>
        </a:xfrm>
      </p:grpSpPr>
      <p:pic>
        <p:nvPicPr>
          <p:cNvPr id="68" name="Picture 67" descr="Unit 16.jp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660400"/>
          </a:xfrm>
          <a:prstGeom prst="rect">
            <a:avLst/>
          </a:prstGeom>
        </p:spPr>
      </p:pic>
      <p:sp>
        <p:nvSpPr>
          <p:cNvPr id="74" name="TextBox 73"/>
          <p:cNvSpPr txBox="1"/>
          <p:nvPr userDrawn="1"/>
        </p:nvSpPr>
        <p:spPr>
          <a:xfrm>
            <a:off x="752495" y="156700"/>
            <a:ext cx="8067635" cy="452432"/>
          </a:xfrm>
          <a:prstGeom prst="rect">
            <a:avLst/>
          </a:prstGeom>
          <a:noFill/>
        </p:spPr>
        <p:txBody>
          <a:bodyPr wrap="square" lIns="0" tIns="0" rIns="0" rtlCol="0">
            <a:noAutofit/>
          </a:bodyPr>
          <a:lstStyle/>
          <a:p>
            <a:pPr marL="0" marR="0" lvl="0" indent="0" algn="l" defTabSz="457200" rtl="0" eaLnBrk="1" fontAlgn="auto" latinLnBrk="0" hangingPunct="1">
              <a:lnSpc>
                <a:spcPct val="100000"/>
              </a:lnSpc>
              <a:spcBef>
                <a:spcPts val="288"/>
              </a:spcBef>
              <a:spcAft>
                <a:spcPts val="0"/>
              </a:spcAft>
              <a:buClrTx/>
              <a:buSzTx/>
              <a:buFontTx/>
              <a:buNone/>
              <a:tabLst/>
              <a:defRPr/>
            </a:pPr>
            <a:r>
              <a:rPr lang="en-US" sz="1200" b="1" dirty="0">
                <a:solidFill>
                  <a:srgbClr val="FFFFFF"/>
                </a:solidFill>
                <a:effectLst>
                  <a:glow rad="228600">
                    <a:schemeClr val="tx1">
                      <a:alpha val="40000"/>
                    </a:schemeClr>
                  </a:glow>
                </a:effectLst>
                <a:latin typeface="Arial"/>
                <a:cs typeface="Arial"/>
              </a:rPr>
              <a:t>Introducing functions</a:t>
            </a:r>
          </a:p>
          <a:p>
            <a:pPr>
              <a:spcBef>
                <a:spcPts val="288"/>
              </a:spcBef>
            </a:pPr>
            <a:r>
              <a:rPr lang="en-US" sz="1200" b="0" dirty="0">
                <a:solidFill>
                  <a:srgbClr val="FFFFFF"/>
                </a:solidFill>
                <a:effectLst>
                  <a:glow rad="228600">
                    <a:schemeClr val="tx1">
                      <a:alpha val="40000"/>
                    </a:schemeClr>
                  </a:glow>
                </a:effectLst>
                <a:latin typeface="Arial"/>
                <a:cs typeface="Arial"/>
              </a:rPr>
              <a:t>Python:</a:t>
            </a:r>
            <a:r>
              <a:rPr lang="en-US" sz="1200" b="0" baseline="0" dirty="0">
                <a:solidFill>
                  <a:srgbClr val="FFFFFF"/>
                </a:solidFill>
                <a:effectLst>
                  <a:glow rad="228600">
                    <a:schemeClr val="tx1">
                      <a:alpha val="40000"/>
                    </a:schemeClr>
                  </a:glow>
                </a:effectLst>
                <a:latin typeface="Arial"/>
                <a:cs typeface="Arial"/>
              </a:rPr>
              <a:t> </a:t>
            </a:r>
            <a:r>
              <a:rPr lang="en-US" sz="1200" b="0" dirty="0">
                <a:solidFill>
                  <a:srgbClr val="FFFFFF"/>
                </a:solidFill>
                <a:effectLst>
                  <a:glow rad="228600">
                    <a:schemeClr val="tx1">
                      <a:alpha val="40000"/>
                    </a:schemeClr>
                  </a:glow>
                </a:effectLst>
                <a:latin typeface="Arial"/>
                <a:cs typeface="Arial"/>
              </a:rPr>
              <a:t>Next steps</a:t>
            </a:r>
          </a:p>
        </p:txBody>
      </p:sp>
      <p:pic>
        <p:nvPicPr>
          <p:cNvPr id="75" name="Picture 74" descr="Logo Unit 16.ai"/>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293600" y="6339600"/>
            <a:ext cx="1476000" cy="294359"/>
          </a:xfrm>
          <a:prstGeom prst="rect">
            <a:avLst/>
          </a:prstGeom>
        </p:spPr>
      </p:pic>
      <p:sp>
        <p:nvSpPr>
          <p:cNvPr id="7" name="Rectangle 6"/>
          <p:cNvSpPr/>
          <p:nvPr userDrawn="1"/>
        </p:nvSpPr>
        <p:spPr>
          <a:xfrm>
            <a:off x="676274" y="1701461"/>
            <a:ext cx="7829551" cy="4555093"/>
          </a:xfrm>
          <a:prstGeom prst="rect">
            <a:avLst/>
          </a:prstGeom>
        </p:spPr>
        <p:txBody>
          <a:bodyPr wrap="square">
            <a:spAutoFit/>
          </a:bodyPr>
          <a:lstStyle/>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400" b="1" i="0" u="none" strike="noStrike" kern="1200" cap="none" spc="0" normalizeH="0" baseline="0" noProof="0" dirty="0">
                <a:ln>
                  <a:noFill/>
                </a:ln>
                <a:solidFill>
                  <a:schemeClr val="bg1"/>
                </a:solidFill>
                <a:effectLst/>
                <a:uLnTx/>
                <a:uFillTx/>
                <a:latin typeface="Arial"/>
                <a:ea typeface="+mn-ea"/>
                <a:cs typeface="Arial"/>
              </a:rPr>
              <a:t>Copyright</a:t>
            </a:r>
            <a:endParaRPr kumimoji="0" lang="en-GB" sz="1200" b="1" i="0" u="none" strike="noStrike" kern="1200" cap="none" spc="0" normalizeH="0" baseline="0" noProof="0" dirty="0">
              <a:ln>
                <a:noFill/>
              </a:ln>
              <a:solidFill>
                <a:schemeClr val="bg1"/>
              </a:solidFill>
              <a:effectLst/>
              <a:uLnTx/>
              <a:uFillTx/>
              <a:latin typeface="Arial"/>
              <a:ea typeface="+mn-ea"/>
              <a:cs typeface="Arial"/>
            </a:endParaRP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200" b="0" i="0" u="none" strike="noStrike" kern="1200" cap="none" spc="0" normalizeH="0" baseline="0" noProof="0" dirty="0">
                <a:ln>
                  <a:noFill/>
                </a:ln>
                <a:solidFill>
                  <a:schemeClr val="bg1"/>
                </a:solidFill>
                <a:effectLst/>
                <a:uLnTx/>
                <a:uFillTx/>
                <a:latin typeface="Arial"/>
                <a:ea typeface="+mn-ea"/>
                <a:cs typeface="Arial"/>
              </a:rPr>
              <a:t>© 2017 PG Online Limited</a:t>
            </a: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200" b="0" i="0" u="none" strike="noStrike" kern="1200" cap="none" spc="0" normalizeH="0" baseline="0" noProof="0" dirty="0">
                <a:ln>
                  <a:noFill/>
                </a:ln>
                <a:solidFill>
                  <a:schemeClr val="bg1"/>
                </a:solidFill>
                <a:effectLst/>
                <a:uLnTx/>
                <a:uFillTx/>
                <a:latin typeface="Arial"/>
                <a:ea typeface="+mn-ea"/>
                <a:cs typeface="Arial"/>
              </a:rPr>
              <a:t>The contents of this unit are protected by copyright. </a:t>
            </a: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200" b="0" i="0" u="none" strike="noStrike" kern="1200" cap="none" spc="0" normalizeH="0" baseline="0" noProof="0" dirty="0">
                <a:ln>
                  <a:noFill/>
                </a:ln>
                <a:solidFill>
                  <a:schemeClr val="bg1"/>
                </a:solidFill>
                <a:effectLst/>
                <a:uLnTx/>
                <a:uFillTx/>
                <a:latin typeface="Arial"/>
                <a:ea typeface="+mn-ea"/>
                <a:cs typeface="Arial"/>
              </a:rPr>
              <a:t>This unit and all the worksheets, PowerPoint presentations, teaching guides and other associated files distributed with it are supplied to you by PG Online Limited under licence and may be used and copied by you only in accordance with the terms of the licence. Except as expressly permitted by the licence, no part of the materials distributed with this unit may be used, reproduced, stored in a retrieval system, or transmitted, in any form or by any means, electronic or otherwise, without the prior written permission of PG Online Limited.</a:t>
            </a: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400" b="1" i="0" u="none" strike="noStrike" kern="1200" cap="none" spc="0" normalizeH="0" baseline="0" noProof="0" dirty="0">
                <a:ln>
                  <a:noFill/>
                </a:ln>
                <a:solidFill>
                  <a:schemeClr val="bg1"/>
                </a:solidFill>
                <a:effectLst/>
                <a:uLnTx/>
                <a:uFillTx/>
                <a:latin typeface="Arial"/>
                <a:ea typeface="+mn-ea"/>
                <a:cs typeface="Arial"/>
              </a:rPr>
              <a:t>Licence agreement</a:t>
            </a: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200" b="0" i="0" u="none" strike="noStrike" kern="1200" cap="none" spc="0" normalizeH="0" baseline="0" noProof="0" dirty="0">
                <a:ln>
                  <a:noFill/>
                </a:ln>
                <a:solidFill>
                  <a:schemeClr val="bg1"/>
                </a:solidFill>
                <a:effectLst/>
                <a:uLnTx/>
                <a:uFillTx/>
                <a:latin typeface="Arial"/>
                <a:ea typeface="+mn-ea"/>
                <a:cs typeface="Arial"/>
              </a:rPr>
              <a:t>This is a legal agreement between you, the end user, and PG Online Limited. This unit and all the worksheets, PowerPoint presentations, teaching guides and other associated files distributed with it is licensed, not sold, to you by PG Online Limited for use under the terms of the licence.</a:t>
            </a:r>
          </a:p>
          <a:p>
            <a:pPr marL="0" marR="0" lvl="0" indent="0" algn="just" defTabSz="457200" rtl="0" eaLnBrk="1" fontAlgn="auto" latinLnBrk="0" hangingPunct="1">
              <a:lnSpc>
                <a:spcPct val="100000"/>
              </a:lnSpc>
              <a:spcBef>
                <a:spcPts val="0"/>
              </a:spcBef>
              <a:spcAft>
                <a:spcPts val="1400"/>
              </a:spcAft>
              <a:buClrTx/>
              <a:buSzTx/>
              <a:buFont typeface="Arial"/>
              <a:buNone/>
              <a:tabLst/>
              <a:defRPr/>
            </a:pPr>
            <a:r>
              <a:rPr kumimoji="0" lang="en-GB" sz="1200" b="0" i="0" u="none" strike="noStrike" kern="1200" cap="none" spc="0" normalizeH="0" baseline="0" noProof="0" dirty="0">
                <a:ln>
                  <a:noFill/>
                </a:ln>
                <a:solidFill>
                  <a:schemeClr val="bg1"/>
                </a:solidFill>
                <a:effectLst/>
                <a:uLnTx/>
                <a:uFillTx/>
                <a:latin typeface="Arial"/>
                <a:ea typeface="+mn-ea"/>
                <a:cs typeface="Arial"/>
              </a:rPr>
              <a:t>The materials distributed with this unit may be freely copied and used by members of a single institution on a single site only. You are not permitted to share in any way any of the materials or part of the materials with any third party, including users on another site or individuals who are members of a separate institution. You acknowledge that the materials must remain with you, the licencing institution, and no part of the materials may be transferred to another institution. You also agree not to procure, authorise, encourage, facilitate or enable any third party to reproduce these materials in whole or in part without the prior permission of PG Online Limited.</a:t>
            </a:r>
            <a:endParaRPr lang="en-GB" sz="1200" dirty="0">
              <a:solidFill>
                <a:schemeClr val="bg1"/>
              </a:solidFill>
            </a:endParaRPr>
          </a:p>
        </p:txBody>
      </p:sp>
    </p:spTree>
    <p:extLst>
      <p:ext uri="{BB962C8B-B14F-4D97-AF65-F5344CB8AC3E}">
        <p14:creationId xmlns:p14="http://schemas.microsoft.com/office/powerpoint/2010/main" val="3767465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6734550"/>
      </p:ext>
    </p:extLst>
  </p:cSld>
  <p:clrMap bg1="lt1" tx1="dk1" bg2="lt2" tx2="dk2" accent1="accent1" accent2="accent2" accent3="accent3" accent4="accent4" accent5="accent5" accent6="accent6" hlink="hlink" folHlink="folHlink"/>
  <p:sldLayoutIdLst>
    <p:sldLayoutId id="2147483649" r:id="rId1"/>
    <p:sldLayoutId id="2147483667" r:id="rId2"/>
    <p:sldLayoutId id="2147483654" r:id="rId3"/>
    <p:sldLayoutId id="2147483652" r:id="rId4"/>
    <p:sldLayoutId id="2147483653" r:id="rId5"/>
    <p:sldLayoutId id="2147483655" r:id="rId6"/>
    <p:sldLayoutId id="2147483656" r:id="rId7"/>
    <p:sldLayoutId id="2147483668" r:id="rId8"/>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1"/>
          </p:nvPr>
        </p:nvSpPr>
        <p:spPr/>
        <p:txBody>
          <a:bodyPr/>
          <a:lstStyle/>
          <a:p>
            <a:r>
              <a:rPr lang="en-US" dirty="0"/>
              <a:t>Introducing functions</a:t>
            </a:r>
          </a:p>
          <a:p>
            <a:pPr lvl="1"/>
            <a:endParaRPr lang="en-US" dirty="0"/>
          </a:p>
          <a:p>
            <a:pPr lvl="1"/>
            <a:r>
              <a:rPr lang="en-US" dirty="0"/>
              <a:t>Python: Next steps</a:t>
            </a:r>
          </a:p>
          <a:p>
            <a:pPr lvl="1"/>
            <a:endParaRPr lang="en-US" dirty="0"/>
          </a:p>
          <a:p>
            <a:pPr lvl="1"/>
            <a:r>
              <a:rPr lang="en-US" dirty="0">
                <a:solidFill>
                  <a:srgbClr val="7BD90B"/>
                </a:solidFill>
              </a:rPr>
              <a:t>3</a:t>
            </a:r>
            <a:r>
              <a:rPr lang="en-US" baseline="30000" dirty="0">
                <a:solidFill>
                  <a:srgbClr val="7BD90B"/>
                </a:solidFill>
              </a:rPr>
              <a:t>rd</a:t>
            </a:r>
            <a:r>
              <a:rPr lang="en-US" dirty="0">
                <a:solidFill>
                  <a:srgbClr val="7BD90B"/>
                </a:solidFill>
              </a:rPr>
              <a:t> Edition</a:t>
            </a:r>
          </a:p>
        </p:txBody>
      </p:sp>
    </p:spTree>
    <p:extLst>
      <p:ext uri="{BB962C8B-B14F-4D97-AF65-F5344CB8AC3E}">
        <p14:creationId xmlns:p14="http://schemas.microsoft.com/office/powerpoint/2010/main" val="36733684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Calling functions</a:t>
            </a:r>
            <a:endParaRPr lang="en-GB" dirty="0"/>
          </a:p>
        </p:txBody>
      </p:sp>
      <p:pic>
        <p:nvPicPr>
          <p:cNvPr id="4" name="Picture 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24280" y="1722839"/>
            <a:ext cx="8112524" cy="4312790"/>
          </a:xfrm>
          <a:prstGeom prst="rect">
            <a:avLst/>
          </a:prstGeom>
        </p:spPr>
      </p:pic>
    </p:spTree>
    <p:extLst>
      <p:ext uri="{BB962C8B-B14F-4D97-AF65-F5344CB8AC3E}">
        <p14:creationId xmlns:p14="http://schemas.microsoft.com/office/powerpoint/2010/main" val="2053322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Calling functions</a:t>
            </a:r>
            <a:endParaRPr lang="en-GB" dirty="0"/>
          </a:p>
        </p:txBody>
      </p:sp>
      <p:sp>
        <p:nvSpPr>
          <p:cNvPr id="3" name="Text Placeholder 2"/>
          <p:cNvSpPr>
            <a:spLocks noGrp="1"/>
          </p:cNvSpPr>
          <p:nvPr>
            <p:ph type="body" sz="quarter" idx="14"/>
          </p:nvPr>
        </p:nvSpPr>
        <p:spPr/>
        <p:txBody>
          <a:bodyPr/>
          <a:lstStyle/>
          <a:p>
            <a:r>
              <a:rPr lang="en-GB" altLang="en-US" dirty="0"/>
              <a:t>Repeat this for the other three sections:</a:t>
            </a:r>
          </a:p>
          <a:p>
            <a:pPr lvl="1"/>
            <a:r>
              <a:rPr lang="en-GB" altLang="en-US" dirty="0">
                <a:latin typeface="Arial" panose="020B0604020202020204" pitchFamily="34" charset="0"/>
                <a:cs typeface="Arial" panose="020B0604020202020204" pitchFamily="34" charset="0"/>
              </a:rPr>
              <a:t>Remove the 13 lines to print the BBC logo</a:t>
            </a:r>
          </a:p>
          <a:p>
            <a:pPr lvl="1"/>
            <a:r>
              <a:rPr lang="en-GB" altLang="en-US" dirty="0">
                <a:latin typeface="Arial" panose="020B0604020202020204" pitchFamily="34" charset="0"/>
                <a:cs typeface="Arial" panose="020B0604020202020204" pitchFamily="34" charset="0"/>
              </a:rPr>
              <a:t>Replace them with the code: </a:t>
            </a:r>
            <a:r>
              <a:rPr lang="en-GB" altLang="en-US" dirty="0" err="1">
                <a:latin typeface="Consolas"/>
                <a:cs typeface="Consolas"/>
              </a:rPr>
              <a:t>bbcLogo</a:t>
            </a:r>
            <a:r>
              <a:rPr lang="en-GB" altLang="en-US" dirty="0">
                <a:latin typeface="Consolas"/>
                <a:cs typeface="Consolas"/>
              </a:rPr>
              <a:t>()</a:t>
            </a:r>
          </a:p>
          <a:p>
            <a:pPr>
              <a:spcBef>
                <a:spcPts val="2400"/>
              </a:spcBef>
            </a:pPr>
            <a:r>
              <a:rPr lang="en-GB" altLang="en-US" dirty="0">
                <a:latin typeface="Arial" panose="020B0604020202020204" pitchFamily="34" charset="0"/>
                <a:cs typeface="Arial" panose="020B0604020202020204" pitchFamily="34" charset="0"/>
              </a:rPr>
              <a:t>Check that the program still runs in exactly the </a:t>
            </a:r>
            <a:br>
              <a:rPr lang="en-GB" altLang="en-US" dirty="0">
                <a:latin typeface="Arial" panose="020B0604020202020204" pitchFamily="34" charset="0"/>
                <a:cs typeface="Arial" panose="020B0604020202020204" pitchFamily="34" charset="0"/>
              </a:rPr>
            </a:br>
            <a:r>
              <a:rPr lang="en-GB" altLang="en-US" dirty="0">
                <a:latin typeface="Arial" panose="020B0604020202020204" pitchFamily="34" charset="0"/>
                <a:cs typeface="Arial" panose="020B0604020202020204" pitchFamily="34" charset="0"/>
              </a:rPr>
              <a:t>same way</a:t>
            </a:r>
          </a:p>
        </p:txBody>
      </p:sp>
    </p:spTree>
    <p:extLst>
      <p:ext uri="{BB962C8B-B14F-4D97-AF65-F5344CB8AC3E}">
        <p14:creationId xmlns:p14="http://schemas.microsoft.com/office/powerpoint/2010/main" val="24523871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Advantages of functions</a:t>
            </a:r>
            <a:endParaRPr lang="en-GB" dirty="0"/>
          </a:p>
        </p:txBody>
      </p:sp>
      <p:sp>
        <p:nvSpPr>
          <p:cNvPr id="3" name="Text Placeholder 2"/>
          <p:cNvSpPr>
            <a:spLocks noGrp="1"/>
          </p:cNvSpPr>
          <p:nvPr>
            <p:ph type="body" sz="quarter" idx="14"/>
          </p:nvPr>
        </p:nvSpPr>
        <p:spPr>
          <a:xfrm>
            <a:off x="724280" y="1704179"/>
            <a:ext cx="7797230" cy="4459115"/>
          </a:xfrm>
        </p:spPr>
        <p:txBody>
          <a:bodyPr/>
          <a:lstStyle/>
          <a:p>
            <a:r>
              <a:rPr lang="en-GB" altLang="en-US" dirty="0"/>
              <a:t>The original BBC program was 87 lines long</a:t>
            </a:r>
          </a:p>
          <a:p>
            <a:pPr>
              <a:buNone/>
            </a:pPr>
            <a:endParaRPr lang="en-GB" altLang="en-US" dirty="0"/>
          </a:p>
          <a:p>
            <a:pPr>
              <a:buNone/>
            </a:pPr>
            <a:endParaRPr lang="en-GB" altLang="en-US" dirty="0"/>
          </a:p>
          <a:p>
            <a:pPr>
              <a:spcBef>
                <a:spcPts val="3600"/>
              </a:spcBef>
            </a:pPr>
            <a:r>
              <a:rPr lang="en-GB" altLang="en-US" dirty="0"/>
              <a:t>How long is your program now you have used a function for the BBC logo?</a:t>
            </a:r>
          </a:p>
          <a:p>
            <a:pPr lvl="1">
              <a:spcBef>
                <a:spcPts val="1800"/>
              </a:spcBef>
            </a:pPr>
            <a:r>
              <a:rPr lang="en-GB" altLang="en-US" dirty="0"/>
              <a:t>Can you think of any other advantages for using functions?</a:t>
            </a:r>
          </a:p>
          <a:p>
            <a:endParaRPr lang="en-GB" dirty="0"/>
          </a:p>
        </p:txBody>
      </p:sp>
      <p:grpSp>
        <p:nvGrpSpPr>
          <p:cNvPr id="5" name="Group 4"/>
          <p:cNvGrpSpPr/>
          <p:nvPr/>
        </p:nvGrpSpPr>
        <p:grpSpPr>
          <a:xfrm>
            <a:off x="823930" y="2271224"/>
            <a:ext cx="7503079" cy="1541262"/>
            <a:chOff x="823930" y="2492896"/>
            <a:chExt cx="7503079" cy="1541262"/>
          </a:xfrm>
        </p:grpSpPr>
        <p:pic>
          <p:nvPicPr>
            <p:cNvPr id="6" name="Picture 3"/>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823930" y="2492896"/>
              <a:ext cx="7420478" cy="14719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Oval 6"/>
            <p:cNvSpPr/>
            <p:nvPr/>
          </p:nvSpPr>
          <p:spPr>
            <a:xfrm>
              <a:off x="6300192" y="3203741"/>
              <a:ext cx="2026817" cy="830417"/>
            </a:xfrm>
            <a:prstGeom prst="ellipse">
              <a:avLst/>
            </a:prstGeom>
            <a:noFill/>
            <a:ln w="76200">
              <a:solidFill>
                <a:srgbClr val="7BD90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Tree>
    <p:extLst>
      <p:ext uri="{BB962C8B-B14F-4D97-AF65-F5344CB8AC3E}">
        <p14:creationId xmlns:p14="http://schemas.microsoft.com/office/powerpoint/2010/main" val="39494936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Advantages of functions</a:t>
            </a:r>
            <a:endParaRPr lang="en-GB" dirty="0"/>
          </a:p>
        </p:txBody>
      </p:sp>
      <p:sp>
        <p:nvSpPr>
          <p:cNvPr id="3" name="Text Placeholder 2"/>
          <p:cNvSpPr>
            <a:spLocks noGrp="1"/>
          </p:cNvSpPr>
          <p:nvPr>
            <p:ph type="body" sz="quarter" idx="14"/>
          </p:nvPr>
        </p:nvSpPr>
        <p:spPr>
          <a:xfrm>
            <a:off x="724280" y="1704180"/>
            <a:ext cx="7797230" cy="2646148"/>
          </a:xfrm>
        </p:spPr>
        <p:txBody>
          <a:bodyPr/>
          <a:lstStyle/>
          <a:p>
            <a:r>
              <a:rPr lang="en-GB" altLang="en-US" dirty="0"/>
              <a:t>The BBC logo has a small mistake in it</a:t>
            </a:r>
          </a:p>
          <a:p>
            <a:r>
              <a:rPr lang="en-GB" altLang="en-US" dirty="0"/>
              <a:t>The “</a:t>
            </a:r>
            <a:r>
              <a:rPr lang="en-GB" altLang="en-US" b="1" dirty="0"/>
              <a:t>C</a:t>
            </a:r>
            <a:r>
              <a:rPr lang="en-GB" altLang="en-US" dirty="0"/>
              <a:t>” has an extra letter in the middle</a:t>
            </a:r>
          </a:p>
          <a:p>
            <a:pPr lvl="1"/>
            <a:r>
              <a:rPr lang="en-GB" altLang="en-US" dirty="0">
                <a:latin typeface="Arial" panose="020B0604020202020204" pitchFamily="34" charset="0"/>
                <a:cs typeface="Arial" panose="020B0604020202020204" pitchFamily="34" charset="0"/>
              </a:rPr>
              <a:t>How many times would you have to fix this in the </a:t>
            </a:r>
            <a:br>
              <a:rPr lang="en-GB" altLang="en-US" dirty="0">
                <a:latin typeface="Arial" panose="020B0604020202020204" pitchFamily="34" charset="0"/>
                <a:cs typeface="Arial" panose="020B0604020202020204" pitchFamily="34" charset="0"/>
              </a:rPr>
            </a:br>
            <a:r>
              <a:rPr lang="en-GB" altLang="en-US" dirty="0">
                <a:latin typeface="Arial" panose="020B0604020202020204" pitchFamily="34" charset="0"/>
                <a:cs typeface="Arial" panose="020B0604020202020204" pitchFamily="34" charset="0"/>
              </a:rPr>
              <a:t>original program?</a:t>
            </a:r>
          </a:p>
          <a:p>
            <a:pPr lvl="1"/>
            <a:r>
              <a:rPr lang="en-GB" altLang="en-US" dirty="0">
                <a:latin typeface="Arial" panose="020B0604020202020204" pitchFamily="34" charset="0"/>
                <a:cs typeface="Arial" panose="020B0604020202020204" pitchFamily="34" charset="0"/>
              </a:rPr>
              <a:t>How many times do you need to fix it now?</a:t>
            </a:r>
          </a:p>
          <a:p>
            <a:endParaRPr lang="en-GB" dirty="0">
              <a:latin typeface="Arial" panose="020B0604020202020204" pitchFamily="34" charset="0"/>
              <a:cs typeface="Arial" panose="020B0604020202020204" pitchFamily="34" charset="0"/>
            </a:endParaRPr>
          </a:p>
        </p:txBody>
      </p:sp>
      <p:pic>
        <p:nvPicPr>
          <p:cNvPr id="5" name="Picture 2"/>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1979692" y="4259407"/>
            <a:ext cx="5323141" cy="16490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697766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a:t>Parameters</a:t>
            </a:r>
            <a:endParaRPr lang="en-GB" dirty="0"/>
          </a:p>
        </p:txBody>
      </p:sp>
      <p:sp>
        <p:nvSpPr>
          <p:cNvPr id="3" name="Text Placeholder 2"/>
          <p:cNvSpPr>
            <a:spLocks noGrp="1"/>
          </p:cNvSpPr>
          <p:nvPr>
            <p:ph type="body" sz="quarter" idx="14"/>
          </p:nvPr>
        </p:nvSpPr>
        <p:spPr/>
        <p:txBody>
          <a:bodyPr/>
          <a:lstStyle/>
          <a:p>
            <a:r>
              <a:rPr lang="en-GB" altLang="en-US" dirty="0"/>
              <a:t>Sometimes when you run a function you just need to call it, for example:</a:t>
            </a:r>
          </a:p>
          <a:p>
            <a:pPr marL="895350" indent="19050">
              <a:buNone/>
            </a:pPr>
            <a:r>
              <a:rPr lang="en-GB" altLang="en-US" sz="2800" dirty="0" err="1">
                <a:solidFill>
                  <a:srgbClr val="474495"/>
                </a:solidFill>
                <a:latin typeface="Consolas"/>
                <a:cs typeface="Consolas"/>
              </a:rPr>
              <a:t>tieYourShoes</a:t>
            </a:r>
            <a:r>
              <a:rPr lang="en-GB" altLang="en-US" sz="2800" dirty="0">
                <a:solidFill>
                  <a:srgbClr val="474495"/>
                </a:solidFill>
                <a:latin typeface="Consolas"/>
                <a:cs typeface="Consolas"/>
              </a:rPr>
              <a:t>()</a:t>
            </a:r>
          </a:p>
          <a:p>
            <a:r>
              <a:rPr lang="en-GB" altLang="en-US" dirty="0"/>
              <a:t>Sometimes you need to give a bit more information, for example:</a:t>
            </a:r>
          </a:p>
          <a:p>
            <a:pPr marL="895350" indent="19050">
              <a:buNone/>
            </a:pPr>
            <a:r>
              <a:rPr lang="en-GB" altLang="en-US" sz="2800" dirty="0" err="1">
                <a:solidFill>
                  <a:srgbClr val="474495"/>
                </a:solidFill>
                <a:latin typeface="Consolas"/>
                <a:cs typeface="Consolas"/>
              </a:rPr>
              <a:t>lendMeSomeMoney</a:t>
            </a:r>
            <a:r>
              <a:rPr lang="en-GB" altLang="en-US" sz="2800" dirty="0">
                <a:solidFill>
                  <a:srgbClr val="474495"/>
                </a:solidFill>
                <a:latin typeface="Consolas"/>
                <a:cs typeface="Consolas"/>
              </a:rPr>
              <a:t>(5)</a:t>
            </a:r>
          </a:p>
          <a:p>
            <a:pPr marL="895350" indent="19050">
              <a:buNone/>
            </a:pPr>
            <a:r>
              <a:rPr lang="en-GB" altLang="en-US" sz="2800" dirty="0" err="1">
                <a:solidFill>
                  <a:srgbClr val="474495"/>
                </a:solidFill>
                <a:latin typeface="Consolas"/>
                <a:cs typeface="Consolas"/>
              </a:rPr>
              <a:t>lendMeSomeMoney</a:t>
            </a:r>
            <a:r>
              <a:rPr lang="en-GB" altLang="en-US" sz="2800" dirty="0">
                <a:solidFill>
                  <a:srgbClr val="474495"/>
                </a:solidFill>
                <a:latin typeface="Consolas"/>
                <a:cs typeface="Consolas"/>
              </a:rPr>
              <a:t>(20)</a:t>
            </a:r>
          </a:p>
          <a:p>
            <a:endParaRPr lang="en-GB" dirty="0"/>
          </a:p>
        </p:txBody>
      </p:sp>
    </p:spTree>
    <p:extLst>
      <p:ext uri="{BB962C8B-B14F-4D97-AF65-F5344CB8AC3E}">
        <p14:creationId xmlns:p14="http://schemas.microsoft.com/office/powerpoint/2010/main" val="3689572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Parameters</a:t>
            </a:r>
            <a:endParaRPr lang="en-GB" dirty="0"/>
          </a:p>
        </p:txBody>
      </p:sp>
      <p:sp>
        <p:nvSpPr>
          <p:cNvPr id="3" name="Text Placeholder 2"/>
          <p:cNvSpPr>
            <a:spLocks noGrp="1"/>
          </p:cNvSpPr>
          <p:nvPr>
            <p:ph type="body" sz="quarter" idx="14"/>
          </p:nvPr>
        </p:nvSpPr>
        <p:spPr/>
        <p:txBody>
          <a:bodyPr/>
          <a:lstStyle/>
          <a:p>
            <a:r>
              <a:rPr lang="en-GB" altLang="en-US" dirty="0"/>
              <a:t>Try this code:</a:t>
            </a:r>
          </a:p>
          <a:p>
            <a:pPr indent="-4763">
              <a:spcBef>
                <a:spcPts val="2400"/>
              </a:spcBef>
              <a:buNone/>
            </a:pPr>
            <a:r>
              <a:rPr lang="en-GB" altLang="en-US" sz="2400" dirty="0" err="1">
                <a:solidFill>
                  <a:schemeClr val="accent6"/>
                </a:solidFill>
                <a:latin typeface="Consolas"/>
                <a:cs typeface="Consolas"/>
              </a:rPr>
              <a:t>def</a:t>
            </a:r>
            <a:r>
              <a:rPr lang="en-GB" altLang="en-US" sz="2400" dirty="0">
                <a:solidFill>
                  <a:schemeClr val="accent6"/>
                </a:solidFill>
                <a:latin typeface="Consolas"/>
                <a:cs typeface="Consolas"/>
              </a:rPr>
              <a:t> </a:t>
            </a:r>
            <a:r>
              <a:rPr lang="en-GB" altLang="en-US" sz="2400" dirty="0" err="1">
                <a:solidFill>
                  <a:srgbClr val="1B70ED"/>
                </a:solidFill>
                <a:latin typeface="Consolas"/>
                <a:cs typeface="Consolas"/>
              </a:rPr>
              <a:t>printDouble</a:t>
            </a:r>
            <a:r>
              <a:rPr lang="en-GB" altLang="en-US" sz="2400" dirty="0">
                <a:latin typeface="Consolas"/>
                <a:cs typeface="Consolas"/>
              </a:rPr>
              <a:t>(amount):</a:t>
            </a:r>
          </a:p>
          <a:p>
            <a:pPr indent="-4763">
              <a:buNone/>
            </a:pPr>
            <a:r>
              <a:rPr lang="en-GB" altLang="en-US" sz="2400" dirty="0">
                <a:latin typeface="Consolas"/>
                <a:cs typeface="Consolas"/>
              </a:rPr>
              <a:t>   </a:t>
            </a:r>
            <a:r>
              <a:rPr lang="en-GB" altLang="en-US" sz="2400" dirty="0">
                <a:solidFill>
                  <a:srgbClr val="7030A0"/>
                </a:solidFill>
                <a:latin typeface="Consolas"/>
                <a:cs typeface="Consolas"/>
              </a:rPr>
              <a:t>print</a:t>
            </a:r>
            <a:r>
              <a:rPr lang="en-GB" altLang="en-US" sz="2400" dirty="0">
                <a:latin typeface="Consolas"/>
                <a:cs typeface="Consolas"/>
              </a:rPr>
              <a:t>(</a:t>
            </a:r>
            <a:r>
              <a:rPr lang="en-GB" sz="2400" dirty="0">
                <a:solidFill>
                  <a:srgbClr val="00B050"/>
                </a:solidFill>
                <a:latin typeface="Consolas" pitchFamily="49" charset="0"/>
                <a:cs typeface="Consolas" pitchFamily="49" charset="0"/>
              </a:rPr>
              <a:t>"</a:t>
            </a:r>
            <a:r>
              <a:rPr lang="en-GB" altLang="en-US" sz="2400" dirty="0" err="1">
                <a:solidFill>
                  <a:srgbClr val="00B050"/>
                </a:solidFill>
                <a:latin typeface="Consolas" pitchFamily="49" charset="0"/>
                <a:cs typeface="Consolas" pitchFamily="49" charset="0"/>
              </a:rPr>
              <a:t>Double</a:t>
            </a:r>
            <a:r>
              <a:rPr lang="en-GB" sz="2400" dirty="0" err="1">
                <a:solidFill>
                  <a:srgbClr val="00B050"/>
                </a:solidFill>
                <a:latin typeface="Consolas" pitchFamily="49" charset="0"/>
                <a:cs typeface="Consolas" pitchFamily="49" charset="0"/>
              </a:rPr>
              <a:t>"</a:t>
            </a:r>
            <a:r>
              <a:rPr lang="en-GB" altLang="en-US" sz="2400" dirty="0" err="1">
                <a:latin typeface="Consolas"/>
                <a:cs typeface="Consolas"/>
              </a:rPr>
              <a:t>,amount</a:t>
            </a:r>
            <a:r>
              <a:rPr lang="en-GB" altLang="en-US" sz="2400" dirty="0">
                <a:latin typeface="Consolas"/>
                <a:cs typeface="Consolas"/>
              </a:rPr>
              <a:t>, </a:t>
            </a:r>
            <a:r>
              <a:rPr lang="en-GB" sz="2400" dirty="0">
                <a:solidFill>
                  <a:srgbClr val="00B050"/>
                </a:solidFill>
                <a:latin typeface="Consolas" pitchFamily="49" charset="0"/>
                <a:cs typeface="Consolas" pitchFamily="49" charset="0"/>
              </a:rPr>
              <a:t>"</a:t>
            </a:r>
            <a:r>
              <a:rPr lang="en-GB" altLang="en-US" sz="2400" dirty="0" err="1">
                <a:solidFill>
                  <a:srgbClr val="00B050"/>
                </a:solidFill>
                <a:latin typeface="Consolas" pitchFamily="49" charset="0"/>
                <a:cs typeface="Consolas" pitchFamily="49" charset="0"/>
              </a:rPr>
              <a:t>is</a:t>
            </a:r>
            <a:r>
              <a:rPr lang="en-GB" sz="2400" dirty="0" err="1">
                <a:solidFill>
                  <a:srgbClr val="00B050"/>
                </a:solidFill>
                <a:latin typeface="Consolas" pitchFamily="49" charset="0"/>
                <a:cs typeface="Consolas" pitchFamily="49" charset="0"/>
              </a:rPr>
              <a:t>"</a:t>
            </a:r>
            <a:r>
              <a:rPr lang="en-GB" altLang="en-US" sz="2400" dirty="0" err="1">
                <a:latin typeface="Consolas"/>
                <a:cs typeface="Consolas"/>
              </a:rPr>
              <a:t>,amount</a:t>
            </a:r>
            <a:r>
              <a:rPr lang="en-GB" altLang="en-US" sz="2400" dirty="0">
                <a:latin typeface="Consolas"/>
                <a:cs typeface="Consolas"/>
              </a:rPr>
              <a:t>*2)</a:t>
            </a:r>
          </a:p>
          <a:p>
            <a:pPr indent="-4763">
              <a:spcBef>
                <a:spcPts val="2400"/>
              </a:spcBef>
              <a:buNone/>
            </a:pPr>
            <a:r>
              <a:rPr lang="en-GB" altLang="en-US" sz="2400" dirty="0" err="1">
                <a:latin typeface="Consolas"/>
                <a:cs typeface="Consolas"/>
              </a:rPr>
              <a:t>printDouble</a:t>
            </a:r>
            <a:r>
              <a:rPr lang="en-GB" altLang="en-US" sz="2400" dirty="0">
                <a:latin typeface="Consolas"/>
                <a:cs typeface="Consolas"/>
              </a:rPr>
              <a:t>(10)</a:t>
            </a:r>
          </a:p>
          <a:p>
            <a:pPr indent="-4763">
              <a:buNone/>
            </a:pPr>
            <a:r>
              <a:rPr lang="en-GB" altLang="en-US" sz="2400" dirty="0" err="1">
                <a:latin typeface="Consolas"/>
                <a:cs typeface="Consolas"/>
              </a:rPr>
              <a:t>printDouble</a:t>
            </a:r>
            <a:r>
              <a:rPr lang="en-GB" altLang="en-US" sz="2400" dirty="0">
                <a:latin typeface="Consolas"/>
                <a:cs typeface="Consolas"/>
              </a:rPr>
              <a:t>(50)</a:t>
            </a:r>
          </a:p>
          <a:p>
            <a:pPr indent="-4763">
              <a:buNone/>
            </a:pPr>
            <a:r>
              <a:rPr lang="en-GB" altLang="en-US" sz="2400" dirty="0" err="1">
                <a:latin typeface="Consolas"/>
                <a:cs typeface="Consolas"/>
              </a:rPr>
              <a:t>printDouble</a:t>
            </a:r>
            <a:r>
              <a:rPr lang="en-GB" altLang="en-US" sz="2400" dirty="0">
                <a:latin typeface="Consolas"/>
                <a:cs typeface="Consolas"/>
              </a:rPr>
              <a:t>(1862)</a:t>
            </a:r>
          </a:p>
        </p:txBody>
      </p:sp>
    </p:spTree>
    <p:extLst>
      <p:ext uri="{BB962C8B-B14F-4D97-AF65-F5344CB8AC3E}">
        <p14:creationId xmlns:p14="http://schemas.microsoft.com/office/powerpoint/2010/main" val="13218868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Now complete Worksheet 4</a:t>
            </a:r>
            <a:endParaRPr lang="en-GB" dirty="0"/>
          </a:p>
        </p:txBody>
      </p:sp>
      <p:pic>
        <p:nvPicPr>
          <p:cNvPr id="6" name="Picture 5"/>
          <p:cNvPicPr>
            <a:picLocks noChangeAspect="1"/>
          </p:cNvPicPr>
          <p:nvPr/>
        </p:nvPicPr>
        <p:blipFill rotWithShape="1">
          <a:blip r:embed="rId2" cstate="screen">
            <a:extLst>
              <a:ext uri="{28A0092B-C50C-407E-A947-70E740481C1C}">
                <a14:useLocalDpi xmlns:a14="http://schemas.microsoft.com/office/drawing/2010/main"/>
              </a:ext>
            </a:extLst>
          </a:blip>
          <a:srcRect b="1568"/>
          <a:stretch/>
        </p:blipFill>
        <p:spPr>
          <a:xfrm>
            <a:off x="1602148" y="1011417"/>
            <a:ext cx="5939704" cy="5846583"/>
          </a:xfrm>
          <a:prstGeom prst="rect">
            <a:avLst/>
          </a:prstGeom>
        </p:spPr>
      </p:pic>
    </p:spTree>
    <p:extLst>
      <p:ext uri="{BB962C8B-B14F-4D97-AF65-F5344CB8AC3E}">
        <p14:creationId xmlns:p14="http://schemas.microsoft.com/office/powerpoint/2010/main" val="38691922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16851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4"/>
          </p:nvPr>
        </p:nvSpPr>
        <p:spPr/>
        <p:txBody>
          <a:bodyPr/>
          <a:lstStyle/>
          <a:p>
            <a:r>
              <a:rPr lang="en-GB" dirty="0"/>
              <a:t>Understand what a procedure is</a:t>
            </a:r>
          </a:p>
          <a:p>
            <a:r>
              <a:rPr lang="en-GB" dirty="0"/>
              <a:t>Be able to define and call a procedure</a:t>
            </a:r>
          </a:p>
          <a:p>
            <a:r>
              <a:rPr lang="en-GB" dirty="0"/>
              <a:t>Understand why procedures are useful</a:t>
            </a:r>
          </a:p>
          <a:p>
            <a:r>
              <a:rPr lang="en-GB" dirty="0"/>
              <a:t>Be able to use parameters in a procedure</a:t>
            </a:r>
          </a:p>
        </p:txBody>
      </p:sp>
      <p:sp>
        <p:nvSpPr>
          <p:cNvPr id="3" name="Text Placeholder 2"/>
          <p:cNvSpPr>
            <a:spLocks noGrp="1"/>
          </p:cNvSpPr>
          <p:nvPr>
            <p:ph type="body" sz="quarter" idx="13"/>
          </p:nvPr>
        </p:nvSpPr>
        <p:spPr/>
        <p:txBody>
          <a:bodyPr/>
          <a:lstStyle/>
          <a:p>
            <a:r>
              <a:rPr lang="en-GB" altLang="en-US" dirty="0">
                <a:solidFill>
                  <a:schemeClr val="tx1"/>
                </a:solidFill>
              </a:rPr>
              <a:t>Objectives</a:t>
            </a:r>
            <a:endParaRPr lang="en-GB" dirty="0">
              <a:solidFill>
                <a:schemeClr val="tx1"/>
              </a:solidFill>
            </a:endParaRPr>
          </a:p>
        </p:txBody>
      </p:sp>
    </p:spTree>
    <p:extLst>
      <p:ext uri="{BB962C8B-B14F-4D97-AF65-F5344CB8AC3E}">
        <p14:creationId xmlns:p14="http://schemas.microsoft.com/office/powerpoint/2010/main" val="27599656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3"/>
          </p:nvPr>
        </p:nvSpPr>
        <p:spPr/>
        <p:txBody>
          <a:bodyPr/>
          <a:lstStyle/>
          <a:p>
            <a:r>
              <a:rPr lang="en-GB" altLang="en-US" dirty="0"/>
              <a:t>Starter</a:t>
            </a:r>
            <a:endParaRPr lang="en-GB" dirty="0"/>
          </a:p>
        </p:txBody>
      </p:sp>
      <p:sp>
        <p:nvSpPr>
          <p:cNvPr id="5" name="Text Placeholder 4"/>
          <p:cNvSpPr>
            <a:spLocks noGrp="1"/>
          </p:cNvSpPr>
          <p:nvPr>
            <p:ph type="body" sz="quarter" idx="14"/>
          </p:nvPr>
        </p:nvSpPr>
        <p:spPr>
          <a:xfrm>
            <a:off x="724280" y="1704179"/>
            <a:ext cx="4956084" cy="3015603"/>
          </a:xfrm>
        </p:spPr>
        <p:txBody>
          <a:bodyPr/>
          <a:lstStyle/>
          <a:p>
            <a:r>
              <a:rPr lang="en-GB" dirty="0"/>
              <a:t>Write a set of instructions for tying your shoelaces</a:t>
            </a:r>
          </a:p>
          <a:p>
            <a:endParaRPr lang="en-GB" dirty="0"/>
          </a:p>
        </p:txBody>
      </p:sp>
      <p:pic>
        <p:nvPicPr>
          <p:cNvPr id="6" name="Picture 3" descr="C:\Users\Rob\Desktop\shoelace.pn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flipH="1">
            <a:off x="1820224" y="1196752"/>
            <a:ext cx="7072256" cy="55971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11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Procedures</a:t>
            </a:r>
            <a:endParaRPr lang="en-GB" dirty="0"/>
          </a:p>
        </p:txBody>
      </p:sp>
      <p:sp>
        <p:nvSpPr>
          <p:cNvPr id="3" name="Text Placeholder 2"/>
          <p:cNvSpPr>
            <a:spLocks noGrp="1"/>
          </p:cNvSpPr>
          <p:nvPr>
            <p:ph type="body" sz="quarter" idx="14"/>
          </p:nvPr>
        </p:nvSpPr>
        <p:spPr/>
        <p:txBody>
          <a:bodyPr/>
          <a:lstStyle/>
          <a:p>
            <a:r>
              <a:rPr lang="en-GB" altLang="en-US" dirty="0"/>
              <a:t>You (probably) tie your shoelaces at least once a day. Are they tied now?</a:t>
            </a:r>
          </a:p>
          <a:p>
            <a:pPr>
              <a:spcBef>
                <a:spcPts val="2400"/>
              </a:spcBef>
            </a:pPr>
            <a:r>
              <a:rPr lang="en-GB" altLang="en-US" dirty="0"/>
              <a:t>When you were young you will have been taught the steps and had to practise them</a:t>
            </a:r>
          </a:p>
          <a:p>
            <a:pPr>
              <a:spcBef>
                <a:spcPts val="2400"/>
              </a:spcBef>
            </a:pPr>
            <a:r>
              <a:rPr lang="en-GB" altLang="en-US" dirty="0"/>
              <a:t>Now you just “tie your shoes” </a:t>
            </a:r>
            <a:br>
              <a:rPr lang="en-GB" altLang="en-US" dirty="0"/>
            </a:br>
            <a:r>
              <a:rPr lang="en-GB" altLang="en-US" dirty="0"/>
              <a:t>– this is a </a:t>
            </a:r>
            <a:r>
              <a:rPr lang="en-GB" altLang="en-US" b="1" dirty="0">
                <a:solidFill>
                  <a:srgbClr val="7BD90B"/>
                </a:solidFill>
              </a:rPr>
              <a:t>procedure</a:t>
            </a:r>
            <a:endParaRPr lang="en-GB" altLang="en-US" dirty="0">
              <a:solidFill>
                <a:srgbClr val="7BD90B"/>
              </a:solidFill>
            </a:endParaRPr>
          </a:p>
        </p:txBody>
      </p:sp>
    </p:spTree>
    <p:extLst>
      <p:ext uri="{BB962C8B-B14F-4D97-AF65-F5344CB8AC3E}">
        <p14:creationId xmlns:p14="http://schemas.microsoft.com/office/powerpoint/2010/main" val="2709746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dirty="0"/>
              <a:t>Procedures and functions</a:t>
            </a:r>
          </a:p>
        </p:txBody>
      </p:sp>
      <p:sp>
        <p:nvSpPr>
          <p:cNvPr id="3" name="Text Placeholder 2"/>
          <p:cNvSpPr>
            <a:spLocks noGrp="1"/>
          </p:cNvSpPr>
          <p:nvPr>
            <p:ph type="body" sz="quarter" idx="14"/>
          </p:nvPr>
        </p:nvSpPr>
        <p:spPr/>
        <p:txBody>
          <a:bodyPr/>
          <a:lstStyle/>
          <a:p>
            <a:r>
              <a:rPr lang="en-GB" dirty="0"/>
              <a:t>In some languages a </a:t>
            </a:r>
            <a:r>
              <a:rPr lang="en-GB" dirty="0">
                <a:solidFill>
                  <a:srgbClr val="7BD90B"/>
                </a:solidFill>
              </a:rPr>
              <a:t>procedure</a:t>
            </a:r>
            <a:r>
              <a:rPr lang="en-GB" dirty="0"/>
              <a:t> and a </a:t>
            </a:r>
            <a:r>
              <a:rPr lang="en-GB" dirty="0">
                <a:solidFill>
                  <a:srgbClr val="7BD90B"/>
                </a:solidFill>
              </a:rPr>
              <a:t>function </a:t>
            </a:r>
            <a:br>
              <a:rPr lang="en-GB" dirty="0">
                <a:solidFill>
                  <a:srgbClr val="7BD90B"/>
                </a:solidFill>
              </a:rPr>
            </a:br>
            <a:r>
              <a:rPr lang="en-GB" dirty="0"/>
              <a:t>are defined as two different types of subroutine </a:t>
            </a:r>
            <a:br>
              <a:rPr lang="en-GB" dirty="0"/>
            </a:br>
            <a:r>
              <a:rPr lang="en-GB" dirty="0"/>
              <a:t>or module</a:t>
            </a:r>
          </a:p>
          <a:p>
            <a:r>
              <a:rPr lang="en-GB" dirty="0"/>
              <a:t>Python refers to both types as </a:t>
            </a:r>
            <a:r>
              <a:rPr lang="en-GB" dirty="0">
                <a:solidFill>
                  <a:srgbClr val="7BD90B"/>
                </a:solidFill>
              </a:rPr>
              <a:t>functions</a:t>
            </a:r>
          </a:p>
          <a:p>
            <a:r>
              <a:rPr lang="en-GB" dirty="0"/>
              <a:t>A </a:t>
            </a:r>
            <a:r>
              <a:rPr lang="en-GB" dirty="0">
                <a:solidFill>
                  <a:srgbClr val="7BD90B"/>
                </a:solidFill>
              </a:rPr>
              <a:t>function</a:t>
            </a:r>
            <a:r>
              <a:rPr lang="en-GB" dirty="0"/>
              <a:t> is a named block of code that can perform an action whenever it is called</a:t>
            </a:r>
          </a:p>
          <a:p>
            <a:endParaRPr lang="en-GB" dirty="0"/>
          </a:p>
        </p:txBody>
      </p:sp>
    </p:spTree>
    <p:extLst>
      <p:ext uri="{BB962C8B-B14F-4D97-AF65-F5344CB8AC3E}">
        <p14:creationId xmlns:p14="http://schemas.microsoft.com/office/powerpoint/2010/main" val="3386016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Re-using code</a:t>
            </a:r>
            <a:endParaRPr lang="en-GB" dirty="0"/>
          </a:p>
        </p:txBody>
      </p:sp>
      <p:sp>
        <p:nvSpPr>
          <p:cNvPr id="3" name="Text Placeholder 2"/>
          <p:cNvSpPr>
            <a:spLocks noGrp="1"/>
          </p:cNvSpPr>
          <p:nvPr>
            <p:ph type="body" sz="quarter" idx="14"/>
          </p:nvPr>
        </p:nvSpPr>
        <p:spPr/>
        <p:txBody>
          <a:bodyPr/>
          <a:lstStyle/>
          <a:p>
            <a:pPr>
              <a:buNone/>
            </a:pPr>
            <a:r>
              <a:rPr lang="en-GB" altLang="en-US" dirty="0"/>
              <a:t>Download </a:t>
            </a:r>
            <a:r>
              <a:rPr lang="en-GB" altLang="en-US" dirty="0">
                <a:solidFill>
                  <a:srgbClr val="474495"/>
                </a:solidFill>
                <a:latin typeface="Consolas"/>
                <a:cs typeface="Consolas"/>
              </a:rPr>
              <a:t>bbc.py</a:t>
            </a:r>
            <a:r>
              <a:rPr lang="en-GB" altLang="en-US" dirty="0">
                <a:latin typeface="Arial" panose="020B0604020202020204" pitchFamily="34" charset="0"/>
                <a:cs typeface="Arial" panose="020B0604020202020204" pitchFamily="34" charset="0"/>
              </a:rPr>
              <a:t> and edit with IDLE</a:t>
            </a:r>
          </a:p>
          <a:p>
            <a:pPr>
              <a:buNone/>
            </a:pPr>
            <a:r>
              <a:rPr lang="en-GB" altLang="en-US" dirty="0">
                <a:latin typeface="Arial" panose="020B0604020202020204" pitchFamily="34" charset="0"/>
                <a:cs typeface="Arial" panose="020B0604020202020204" pitchFamily="34" charset="0"/>
              </a:rPr>
              <a:t>For each program, a BBC logo is displayed:</a:t>
            </a:r>
          </a:p>
        </p:txBody>
      </p:sp>
      <p:pic>
        <p:nvPicPr>
          <p:cNvPr id="4" name="Picture 3"/>
          <p:cNvPicPr>
            <a:picLocks noChangeAspect="1"/>
          </p:cNvPicPr>
          <p:nvPr/>
        </p:nvPicPr>
        <p:blipFill>
          <a:blip r:embed="rId2"/>
          <a:stretch>
            <a:fillRect/>
          </a:stretch>
        </p:blipFill>
        <p:spPr>
          <a:xfrm>
            <a:off x="1371600" y="3021378"/>
            <a:ext cx="6324600" cy="3048000"/>
          </a:xfrm>
          <a:prstGeom prst="rect">
            <a:avLst/>
          </a:prstGeom>
        </p:spPr>
      </p:pic>
    </p:spTree>
    <p:extLst>
      <p:ext uri="{BB962C8B-B14F-4D97-AF65-F5344CB8AC3E}">
        <p14:creationId xmlns:p14="http://schemas.microsoft.com/office/powerpoint/2010/main" val="3008707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Defining a function</a:t>
            </a:r>
            <a:endParaRPr lang="en-GB" dirty="0"/>
          </a:p>
        </p:txBody>
      </p:sp>
      <p:sp>
        <p:nvSpPr>
          <p:cNvPr id="3" name="Text Placeholder 2"/>
          <p:cNvSpPr>
            <a:spLocks noGrp="1"/>
          </p:cNvSpPr>
          <p:nvPr>
            <p:ph type="body" sz="quarter" idx="14"/>
          </p:nvPr>
        </p:nvSpPr>
        <p:spPr/>
        <p:txBody>
          <a:bodyPr/>
          <a:lstStyle/>
          <a:p>
            <a:r>
              <a:rPr lang="en-GB" altLang="en-US" dirty="0"/>
              <a:t>Instead of repeating the same code every time, we can shorten it to say “</a:t>
            </a:r>
            <a:r>
              <a:rPr lang="en-GB" altLang="en-US" dirty="0" err="1">
                <a:solidFill>
                  <a:srgbClr val="1B70ED"/>
                </a:solidFill>
                <a:latin typeface="Consolas"/>
                <a:cs typeface="Consolas"/>
              </a:rPr>
              <a:t>bbcLogo</a:t>
            </a:r>
            <a:r>
              <a:rPr lang="en-GB" altLang="en-US" dirty="0">
                <a:solidFill>
                  <a:srgbClr val="1B70ED"/>
                </a:solidFill>
                <a:latin typeface="Consolas"/>
                <a:cs typeface="Consolas"/>
              </a:rPr>
              <a:t>()</a:t>
            </a:r>
            <a:r>
              <a:rPr lang="en-GB" altLang="en-US" dirty="0"/>
              <a:t>”.</a:t>
            </a:r>
          </a:p>
          <a:p>
            <a:pPr indent="-4763">
              <a:spcBef>
                <a:spcPts val="3600"/>
              </a:spcBef>
              <a:buNone/>
            </a:pPr>
            <a:r>
              <a:rPr lang="en-GB" altLang="en-US" b="1" dirty="0">
                <a:latin typeface="Arial" panose="020B0604020202020204" pitchFamily="34" charset="0"/>
                <a:cs typeface="Arial" panose="020B0604020202020204" pitchFamily="34" charset="0"/>
              </a:rPr>
              <a:t>At the TOP of the program, add this code:</a:t>
            </a:r>
          </a:p>
          <a:p>
            <a:pPr indent="-4763">
              <a:buNone/>
            </a:pPr>
            <a:r>
              <a:rPr lang="en-GB" altLang="en-US" sz="4000" dirty="0" err="1">
                <a:solidFill>
                  <a:schemeClr val="accent6"/>
                </a:solidFill>
                <a:latin typeface="Consolas"/>
                <a:cs typeface="Consolas"/>
              </a:rPr>
              <a:t>def</a:t>
            </a:r>
            <a:r>
              <a:rPr lang="en-GB" altLang="en-US" sz="4000" dirty="0">
                <a:solidFill>
                  <a:schemeClr val="accent6"/>
                </a:solidFill>
                <a:latin typeface="Consolas"/>
                <a:cs typeface="Consolas"/>
              </a:rPr>
              <a:t> </a:t>
            </a:r>
            <a:r>
              <a:rPr lang="en-GB" altLang="en-US" sz="4000" dirty="0" err="1">
                <a:solidFill>
                  <a:srgbClr val="1B70ED"/>
                </a:solidFill>
                <a:latin typeface="Consolas"/>
                <a:cs typeface="Consolas"/>
              </a:rPr>
              <a:t>bbcLogo</a:t>
            </a:r>
            <a:r>
              <a:rPr lang="en-GB" altLang="en-US" sz="4000" dirty="0">
                <a:latin typeface="Consolas"/>
                <a:cs typeface="Consolas"/>
              </a:rPr>
              <a:t>():</a:t>
            </a:r>
          </a:p>
          <a:p>
            <a:pPr>
              <a:spcBef>
                <a:spcPts val="3600"/>
              </a:spcBef>
            </a:pPr>
            <a:r>
              <a:rPr lang="en-GB" altLang="en-US" dirty="0">
                <a:latin typeface="Arial" panose="020B0604020202020204" pitchFamily="34" charset="0"/>
                <a:cs typeface="Arial" panose="020B0604020202020204" pitchFamily="34" charset="0"/>
              </a:rPr>
              <a:t>Then cut and paste the code to print the BBC logo after the procedure definition (just like the statements inside an </a:t>
            </a:r>
            <a:r>
              <a:rPr lang="en-GB" altLang="en-US" b="1" dirty="0">
                <a:latin typeface="Arial" panose="020B0604020202020204" pitchFamily="34" charset="0"/>
                <a:cs typeface="Arial" panose="020B0604020202020204" pitchFamily="34" charset="0"/>
              </a:rPr>
              <a:t>if</a:t>
            </a:r>
            <a:r>
              <a:rPr lang="en-GB" altLang="en-US" dirty="0">
                <a:latin typeface="Arial" panose="020B0604020202020204" pitchFamily="34" charset="0"/>
                <a:cs typeface="Arial" panose="020B0604020202020204" pitchFamily="34" charset="0"/>
              </a:rPr>
              <a:t> statement)</a:t>
            </a:r>
          </a:p>
          <a:p>
            <a:endParaRPr lang="en-GB" dirty="0"/>
          </a:p>
        </p:txBody>
      </p:sp>
    </p:spTree>
    <p:extLst>
      <p:ext uri="{BB962C8B-B14F-4D97-AF65-F5344CB8AC3E}">
        <p14:creationId xmlns:p14="http://schemas.microsoft.com/office/powerpoint/2010/main" val="11555009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Defining a function</a:t>
            </a:r>
            <a:endParaRPr lang="en-GB" dirty="0"/>
          </a:p>
        </p:txBody>
      </p:sp>
      <p:sp>
        <p:nvSpPr>
          <p:cNvPr id="3" name="Text Placeholder 2"/>
          <p:cNvSpPr>
            <a:spLocks noGrp="1"/>
          </p:cNvSpPr>
          <p:nvPr>
            <p:ph type="body" sz="quarter" idx="14"/>
          </p:nvPr>
        </p:nvSpPr>
        <p:spPr/>
        <p:txBody>
          <a:bodyPr/>
          <a:lstStyle/>
          <a:p>
            <a:pPr marL="342900" lvl="0" indent="-342900" defTabSz="914400">
              <a:spcBef>
                <a:spcPct val="20000"/>
              </a:spcBef>
              <a:spcAft>
                <a:spcPts val="0"/>
              </a:spcAft>
              <a:buNone/>
              <a:defRPr/>
            </a:pPr>
            <a:r>
              <a:rPr lang="en-GB" altLang="en-US" dirty="0"/>
              <a:t>The code should look like this: </a:t>
            </a:r>
          </a:p>
          <a:p>
            <a:pPr marL="457200" lvl="0" indent="-457200" defTabSz="914400">
              <a:spcBef>
                <a:spcPct val="20000"/>
              </a:spcBef>
              <a:spcAft>
                <a:spcPts val="0"/>
              </a:spcAft>
              <a:buFont typeface="Arial" panose="020B0604020202020204" pitchFamily="34" charset="0"/>
              <a:buChar char="•"/>
              <a:defRPr/>
            </a:pPr>
            <a:r>
              <a:rPr lang="en-GB" altLang="en-US" dirty="0"/>
              <a:t>Make sure it is indented</a:t>
            </a:r>
            <a:endParaRPr lang="en-GB" altLang="en-US" dirty="0">
              <a:latin typeface="Calibri"/>
              <a:cs typeface="Calibri"/>
            </a:endParaRPr>
          </a:p>
          <a:p>
            <a:endParaRPr lang="en-GB" dirty="0"/>
          </a:p>
        </p:txBody>
      </p:sp>
      <p:pic>
        <p:nvPicPr>
          <p:cNvPr id="5" name="Picture 4"/>
          <p:cNvPicPr>
            <a:picLocks noChangeAspect="1"/>
          </p:cNvPicPr>
          <p:nvPr/>
        </p:nvPicPr>
        <p:blipFill>
          <a:blip r:embed="rId2"/>
          <a:stretch>
            <a:fillRect/>
          </a:stretch>
        </p:blipFill>
        <p:spPr>
          <a:xfrm>
            <a:off x="1397101" y="2692926"/>
            <a:ext cx="6315263" cy="3030401"/>
          </a:xfrm>
          <a:prstGeom prst="rect">
            <a:avLst/>
          </a:prstGeom>
        </p:spPr>
      </p:pic>
    </p:spTree>
    <p:extLst>
      <p:ext uri="{BB962C8B-B14F-4D97-AF65-F5344CB8AC3E}">
        <p14:creationId xmlns:p14="http://schemas.microsoft.com/office/powerpoint/2010/main" val="150004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lstStyle/>
          <a:p>
            <a:r>
              <a:rPr lang="en-GB" altLang="en-US" dirty="0"/>
              <a:t>Calling functions</a:t>
            </a:r>
            <a:endParaRPr lang="en-GB" dirty="0"/>
          </a:p>
        </p:txBody>
      </p:sp>
      <p:sp>
        <p:nvSpPr>
          <p:cNvPr id="3" name="Text Placeholder 2"/>
          <p:cNvSpPr>
            <a:spLocks noGrp="1"/>
          </p:cNvSpPr>
          <p:nvPr>
            <p:ph type="body" sz="quarter" idx="14"/>
          </p:nvPr>
        </p:nvSpPr>
        <p:spPr/>
        <p:txBody>
          <a:bodyPr/>
          <a:lstStyle/>
          <a:p>
            <a:r>
              <a:rPr lang="en-GB" altLang="en-US" dirty="0"/>
              <a:t>To run a function you just use its name, followed </a:t>
            </a:r>
            <a:br>
              <a:rPr lang="en-GB" altLang="en-US" dirty="0"/>
            </a:br>
            <a:r>
              <a:rPr lang="en-GB" altLang="en-US" dirty="0"/>
              <a:t>by brackets</a:t>
            </a:r>
          </a:p>
          <a:p>
            <a:pPr>
              <a:buNone/>
            </a:pPr>
            <a:endParaRPr lang="en-GB" altLang="en-US" dirty="0"/>
          </a:p>
          <a:p>
            <a:pPr marL="266700" indent="1588">
              <a:buNone/>
            </a:pPr>
            <a:r>
              <a:rPr lang="en-GB" altLang="en-US" b="1" dirty="0"/>
              <a:t>Take out the BBC logo lines just above the EastEnders section and type this code:</a:t>
            </a:r>
          </a:p>
          <a:p>
            <a:pPr marL="266700" indent="1588">
              <a:buNone/>
            </a:pPr>
            <a:r>
              <a:rPr lang="en-GB" altLang="en-US" sz="4000" dirty="0" err="1">
                <a:latin typeface="Consolas"/>
                <a:cs typeface="Consolas"/>
              </a:rPr>
              <a:t>bbcLogo</a:t>
            </a:r>
            <a:r>
              <a:rPr lang="en-GB" altLang="en-US" sz="4000" dirty="0">
                <a:latin typeface="Consolas"/>
                <a:cs typeface="Consolas"/>
              </a:rPr>
              <a:t>()</a:t>
            </a:r>
          </a:p>
          <a:p>
            <a:endParaRPr lang="en-GB" dirty="0"/>
          </a:p>
        </p:txBody>
      </p:sp>
    </p:spTree>
    <p:extLst>
      <p:ext uri="{BB962C8B-B14F-4D97-AF65-F5344CB8AC3E}">
        <p14:creationId xmlns:p14="http://schemas.microsoft.com/office/powerpoint/2010/main" val="1497007439"/>
      </p:ext>
    </p:extLst>
  </p:cSld>
  <p:clrMapOvr>
    <a:masterClrMapping/>
  </p:clrMapOvr>
</p:sld>
</file>

<file path=ppt/theme/theme1.xml><?xml version="1.0" encoding="utf-8"?>
<a:theme xmlns:a="http://schemas.openxmlformats.org/drawingml/2006/main" name="Unit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Unit 16</Template>
  <TotalTime>57</TotalTime>
  <Words>397</Words>
  <Application>Microsoft Office PowerPoint</Application>
  <PresentationFormat>On-screen Show (4:3)</PresentationFormat>
  <Paragraphs>67</Paragraphs>
  <Slides>17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Museo300-Regular</vt:lpstr>
      <vt:lpstr>Calibri</vt:lpstr>
      <vt:lpstr>Museo900-Regular</vt:lpstr>
      <vt:lpstr>Arial</vt:lpstr>
      <vt:lpstr>Consolas</vt:lpstr>
      <vt:lpstr>Unit 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PG Online 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PG Online Ltd</dc:creator>
  <cp:lastModifiedBy>Rob Heathcote</cp:lastModifiedBy>
  <cp:revision>14</cp:revision>
  <dcterms:created xsi:type="dcterms:W3CDTF">2014-10-13T15:01:52Z</dcterms:created>
  <dcterms:modified xsi:type="dcterms:W3CDTF">2017-10-13T13:28:59Z</dcterms:modified>
</cp:coreProperties>
</file>

<file path=docProps/thumbnail.jpeg>
</file>